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79" r:id="rId3"/>
    <p:sldId id="304" r:id="rId4"/>
    <p:sldId id="305" r:id="rId5"/>
    <p:sldId id="306" r:id="rId6"/>
    <p:sldId id="307" r:id="rId7"/>
    <p:sldId id="308" r:id="rId8"/>
    <p:sldId id="309" r:id="rId9"/>
    <p:sldId id="310" r:id="rId10"/>
    <p:sldId id="331" r:id="rId11"/>
    <p:sldId id="311" r:id="rId12"/>
    <p:sldId id="312" r:id="rId13"/>
    <p:sldId id="313" r:id="rId14"/>
    <p:sldId id="314" r:id="rId15"/>
    <p:sldId id="315" r:id="rId16"/>
    <p:sldId id="316" r:id="rId17"/>
    <p:sldId id="317" r:id="rId18"/>
    <p:sldId id="318" r:id="rId19"/>
    <p:sldId id="319" r:id="rId20"/>
    <p:sldId id="320" r:id="rId21"/>
    <p:sldId id="321" r:id="rId22"/>
    <p:sldId id="322" r:id="rId23"/>
    <p:sldId id="323" r:id="rId24"/>
    <p:sldId id="324" r:id="rId25"/>
    <p:sldId id="330" r:id="rId26"/>
    <p:sldId id="325" r:id="rId27"/>
    <p:sldId id="326" r:id="rId28"/>
    <p:sldId id="303" r:id="rId29"/>
  </p:sldIdLst>
  <p:sldSz cx="12192000" cy="6858000"/>
  <p:notesSz cx="6858000" cy="9144000"/>
  <p:defaultTex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Orta Stil 2 - Vurgu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9" d="100"/>
          <a:sy n="79" d="100"/>
        </p:scale>
        <p:origin x="821"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FE02C0B-5D50-EA45-1218-5E5E0171910D}"/>
              </a:ext>
            </a:extLst>
          </p:cNvPr>
          <p:cNvSpPr>
            <a:spLocks noGrp="1"/>
          </p:cNvSpPr>
          <p:nvPr>
            <p:ph type="ctrTitle"/>
          </p:nvPr>
        </p:nvSpPr>
        <p:spPr>
          <a:xfrm>
            <a:off x="1524000" y="1122363"/>
            <a:ext cx="9144000" cy="2387600"/>
          </a:xfrm>
        </p:spPr>
        <p:txBody>
          <a:bodyPr anchor="b"/>
          <a:lstStyle>
            <a:lvl1pPr algn="ctr">
              <a:defRPr sz="6000"/>
            </a:lvl1pPr>
          </a:lstStyle>
          <a:p>
            <a:r>
              <a:rPr lang="tr-TR"/>
              <a:t>Asıl başlık stilini düzenlemek için tıklayın</a:t>
            </a:r>
          </a:p>
        </p:txBody>
      </p:sp>
      <p:sp>
        <p:nvSpPr>
          <p:cNvPr id="3" name="Alt Başlık 2">
            <a:extLst>
              <a:ext uri="{FF2B5EF4-FFF2-40B4-BE49-F238E27FC236}">
                <a16:creationId xmlns:a16="http://schemas.microsoft.com/office/drawing/2014/main" id="{A9E9A178-99C3-0D14-4F84-C7FFE9D608F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tr-TR"/>
              <a:t>Asıl alt başlık stilini düzenlemek için tıklayın</a:t>
            </a:r>
          </a:p>
        </p:txBody>
      </p:sp>
      <p:sp>
        <p:nvSpPr>
          <p:cNvPr id="4" name="Veri Yer Tutucusu 3">
            <a:extLst>
              <a:ext uri="{FF2B5EF4-FFF2-40B4-BE49-F238E27FC236}">
                <a16:creationId xmlns:a16="http://schemas.microsoft.com/office/drawing/2014/main" id="{B15031B0-22E9-2A90-1837-345B60FEE743}"/>
              </a:ext>
            </a:extLst>
          </p:cNvPr>
          <p:cNvSpPr>
            <a:spLocks noGrp="1"/>
          </p:cNvSpPr>
          <p:nvPr>
            <p:ph type="dt" sz="half" idx="10"/>
          </p:nvPr>
        </p:nvSpPr>
        <p:spPr/>
        <p:txBody>
          <a:bodyPr/>
          <a:lstStyle/>
          <a:p>
            <a:fld id="{C85FA323-A3A3-4AF4-B2F4-8D9C5FEFE00E}" type="datetimeFigureOut">
              <a:rPr lang="tr-TR" smtClean="0"/>
              <a:t>12.04.2025</a:t>
            </a:fld>
            <a:endParaRPr lang="tr-TR"/>
          </a:p>
        </p:txBody>
      </p:sp>
      <p:sp>
        <p:nvSpPr>
          <p:cNvPr id="5" name="Alt Bilgi Yer Tutucusu 4">
            <a:extLst>
              <a:ext uri="{FF2B5EF4-FFF2-40B4-BE49-F238E27FC236}">
                <a16:creationId xmlns:a16="http://schemas.microsoft.com/office/drawing/2014/main" id="{1CADCBB1-8E10-ED1D-913D-CC5D80F175CD}"/>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E2FC567C-305D-A538-B077-E3AF912A8C69}"/>
              </a:ext>
            </a:extLst>
          </p:cNvPr>
          <p:cNvSpPr>
            <a:spLocks noGrp="1"/>
          </p:cNvSpPr>
          <p:nvPr>
            <p:ph type="sldNum" sz="quarter" idx="12"/>
          </p:nvPr>
        </p:nvSpPr>
        <p:spPr/>
        <p:txBody>
          <a:bodyPr/>
          <a:lstStyle/>
          <a:p>
            <a:fld id="{B3B9828B-0047-49B9-A16B-B9528D29B7F4}" type="slidenum">
              <a:rPr lang="tr-TR" smtClean="0"/>
              <a:t>‹#›</a:t>
            </a:fld>
            <a:endParaRPr lang="tr-TR"/>
          </a:p>
        </p:txBody>
      </p:sp>
    </p:spTree>
    <p:extLst>
      <p:ext uri="{BB962C8B-B14F-4D97-AF65-F5344CB8AC3E}">
        <p14:creationId xmlns:p14="http://schemas.microsoft.com/office/powerpoint/2010/main" val="41864756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Başlık ve Dikey Metin">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64D815F-313B-A60E-1AD2-157BA04009FA}"/>
              </a:ext>
            </a:extLst>
          </p:cNvPr>
          <p:cNvSpPr>
            <a:spLocks noGrp="1"/>
          </p:cNvSpPr>
          <p:nvPr>
            <p:ph type="title"/>
          </p:nvPr>
        </p:nvSpPr>
        <p:spPr/>
        <p:txBody>
          <a:bodyPr/>
          <a:lstStyle/>
          <a:p>
            <a:r>
              <a:rPr lang="tr-TR"/>
              <a:t>Asıl başlık stilini düzenlemek için tıklayın</a:t>
            </a:r>
          </a:p>
        </p:txBody>
      </p:sp>
      <p:sp>
        <p:nvSpPr>
          <p:cNvPr id="3" name="Dikey Metin Yer Tutucusu 2">
            <a:extLst>
              <a:ext uri="{FF2B5EF4-FFF2-40B4-BE49-F238E27FC236}">
                <a16:creationId xmlns:a16="http://schemas.microsoft.com/office/drawing/2014/main" id="{A6B476B6-ABEF-6711-78D4-27851C3D3E7F}"/>
              </a:ext>
            </a:extLst>
          </p:cNvPr>
          <p:cNvSpPr>
            <a:spLocks noGrp="1"/>
          </p:cNvSpPr>
          <p:nvPr>
            <p:ph type="body" orient="vert" idx="1"/>
          </p:nvPr>
        </p:nvSpPr>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C4F5B269-3381-D829-D9B6-A45DC36F1436}"/>
              </a:ext>
            </a:extLst>
          </p:cNvPr>
          <p:cNvSpPr>
            <a:spLocks noGrp="1"/>
          </p:cNvSpPr>
          <p:nvPr>
            <p:ph type="dt" sz="half" idx="10"/>
          </p:nvPr>
        </p:nvSpPr>
        <p:spPr/>
        <p:txBody>
          <a:bodyPr/>
          <a:lstStyle/>
          <a:p>
            <a:fld id="{C85FA323-A3A3-4AF4-B2F4-8D9C5FEFE00E}" type="datetimeFigureOut">
              <a:rPr lang="tr-TR" smtClean="0"/>
              <a:t>12.04.2025</a:t>
            </a:fld>
            <a:endParaRPr lang="tr-TR"/>
          </a:p>
        </p:txBody>
      </p:sp>
      <p:sp>
        <p:nvSpPr>
          <p:cNvPr id="5" name="Alt Bilgi Yer Tutucusu 4">
            <a:extLst>
              <a:ext uri="{FF2B5EF4-FFF2-40B4-BE49-F238E27FC236}">
                <a16:creationId xmlns:a16="http://schemas.microsoft.com/office/drawing/2014/main" id="{5DB636AB-E4F8-385C-0223-F5467358C7E2}"/>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EA3026FF-F23D-AC7A-2E71-E77193E9064E}"/>
              </a:ext>
            </a:extLst>
          </p:cNvPr>
          <p:cNvSpPr>
            <a:spLocks noGrp="1"/>
          </p:cNvSpPr>
          <p:nvPr>
            <p:ph type="sldNum" sz="quarter" idx="12"/>
          </p:nvPr>
        </p:nvSpPr>
        <p:spPr/>
        <p:txBody>
          <a:bodyPr/>
          <a:lstStyle/>
          <a:p>
            <a:fld id="{B3B9828B-0047-49B9-A16B-B9528D29B7F4}" type="slidenum">
              <a:rPr lang="tr-TR" smtClean="0"/>
              <a:t>‹#›</a:t>
            </a:fld>
            <a:endParaRPr lang="tr-TR"/>
          </a:p>
        </p:txBody>
      </p:sp>
    </p:spTree>
    <p:extLst>
      <p:ext uri="{BB962C8B-B14F-4D97-AF65-F5344CB8AC3E}">
        <p14:creationId xmlns:p14="http://schemas.microsoft.com/office/powerpoint/2010/main" val="38011034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Dikey Başlık 1">
            <a:extLst>
              <a:ext uri="{FF2B5EF4-FFF2-40B4-BE49-F238E27FC236}">
                <a16:creationId xmlns:a16="http://schemas.microsoft.com/office/drawing/2014/main" id="{E69D9A66-96A0-1328-99AD-3E0D9A13D7D2}"/>
              </a:ext>
            </a:extLst>
          </p:cNvPr>
          <p:cNvSpPr>
            <a:spLocks noGrp="1"/>
          </p:cNvSpPr>
          <p:nvPr>
            <p:ph type="title" orient="vert"/>
          </p:nvPr>
        </p:nvSpPr>
        <p:spPr>
          <a:xfrm>
            <a:off x="8724900" y="365125"/>
            <a:ext cx="2628900" cy="5811838"/>
          </a:xfrm>
        </p:spPr>
        <p:txBody>
          <a:bodyPr vert="eaVert"/>
          <a:lstStyle/>
          <a:p>
            <a:r>
              <a:rPr lang="tr-TR"/>
              <a:t>Asıl başlık stilini düzenlemek için tıklayın</a:t>
            </a:r>
          </a:p>
        </p:txBody>
      </p:sp>
      <p:sp>
        <p:nvSpPr>
          <p:cNvPr id="3" name="Dikey Metin Yer Tutucusu 2">
            <a:extLst>
              <a:ext uri="{FF2B5EF4-FFF2-40B4-BE49-F238E27FC236}">
                <a16:creationId xmlns:a16="http://schemas.microsoft.com/office/drawing/2014/main" id="{527C5639-A711-8A01-013B-5821533ED00D}"/>
              </a:ext>
            </a:extLst>
          </p:cNvPr>
          <p:cNvSpPr>
            <a:spLocks noGrp="1"/>
          </p:cNvSpPr>
          <p:nvPr>
            <p:ph type="body" orient="vert" idx="1"/>
          </p:nvPr>
        </p:nvSpPr>
        <p:spPr>
          <a:xfrm>
            <a:off x="838200" y="365125"/>
            <a:ext cx="7734300" cy="5811838"/>
          </a:xfrm>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377C2DCA-DA8F-35C3-3C20-556184CFCCA3}"/>
              </a:ext>
            </a:extLst>
          </p:cNvPr>
          <p:cNvSpPr>
            <a:spLocks noGrp="1"/>
          </p:cNvSpPr>
          <p:nvPr>
            <p:ph type="dt" sz="half" idx="10"/>
          </p:nvPr>
        </p:nvSpPr>
        <p:spPr/>
        <p:txBody>
          <a:bodyPr/>
          <a:lstStyle/>
          <a:p>
            <a:fld id="{C85FA323-A3A3-4AF4-B2F4-8D9C5FEFE00E}" type="datetimeFigureOut">
              <a:rPr lang="tr-TR" smtClean="0"/>
              <a:t>12.04.2025</a:t>
            </a:fld>
            <a:endParaRPr lang="tr-TR"/>
          </a:p>
        </p:txBody>
      </p:sp>
      <p:sp>
        <p:nvSpPr>
          <p:cNvPr id="5" name="Alt Bilgi Yer Tutucusu 4">
            <a:extLst>
              <a:ext uri="{FF2B5EF4-FFF2-40B4-BE49-F238E27FC236}">
                <a16:creationId xmlns:a16="http://schemas.microsoft.com/office/drawing/2014/main" id="{DB41E80D-113C-4781-FA75-D6B0196B6BB1}"/>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AA793730-DF42-0704-D7DD-C87FBD73E48D}"/>
              </a:ext>
            </a:extLst>
          </p:cNvPr>
          <p:cNvSpPr>
            <a:spLocks noGrp="1"/>
          </p:cNvSpPr>
          <p:nvPr>
            <p:ph type="sldNum" sz="quarter" idx="12"/>
          </p:nvPr>
        </p:nvSpPr>
        <p:spPr/>
        <p:txBody>
          <a:bodyPr/>
          <a:lstStyle/>
          <a:p>
            <a:fld id="{B3B9828B-0047-49B9-A16B-B9528D29B7F4}" type="slidenum">
              <a:rPr lang="tr-TR" smtClean="0"/>
              <a:t>‹#›</a:t>
            </a:fld>
            <a:endParaRPr lang="tr-TR"/>
          </a:p>
        </p:txBody>
      </p:sp>
    </p:spTree>
    <p:extLst>
      <p:ext uri="{BB962C8B-B14F-4D97-AF65-F5344CB8AC3E}">
        <p14:creationId xmlns:p14="http://schemas.microsoft.com/office/powerpoint/2010/main" val="11574491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CF5CB286-B8EB-E22F-D17E-A5BAF77A0345}"/>
              </a:ext>
            </a:extLst>
          </p:cNvPr>
          <p:cNvSpPr>
            <a:spLocks noGrp="1"/>
          </p:cNvSpPr>
          <p:nvPr>
            <p:ph type="title"/>
          </p:nvPr>
        </p:nvSpPr>
        <p:spPr/>
        <p:txBody>
          <a:bodyPr/>
          <a:lstStyle/>
          <a:p>
            <a:r>
              <a:rPr lang="tr-TR"/>
              <a:t>Asıl başlık stilini düzenlemek için tıklayın</a:t>
            </a:r>
          </a:p>
        </p:txBody>
      </p:sp>
      <p:sp>
        <p:nvSpPr>
          <p:cNvPr id="3" name="İçerik Yer Tutucusu 2">
            <a:extLst>
              <a:ext uri="{FF2B5EF4-FFF2-40B4-BE49-F238E27FC236}">
                <a16:creationId xmlns:a16="http://schemas.microsoft.com/office/drawing/2014/main" id="{E04A4D7F-9900-88C7-2553-05B2A5553F42}"/>
              </a:ext>
            </a:extLst>
          </p:cNvPr>
          <p:cNvSpPr>
            <a:spLocks noGrp="1"/>
          </p:cNvSpPr>
          <p:nvPr>
            <p:ph idx="1"/>
          </p:nvPr>
        </p:nvSpPr>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D5F63B37-9997-DAF8-D99F-5F91E7992DA0}"/>
              </a:ext>
            </a:extLst>
          </p:cNvPr>
          <p:cNvSpPr>
            <a:spLocks noGrp="1"/>
          </p:cNvSpPr>
          <p:nvPr>
            <p:ph type="dt" sz="half" idx="10"/>
          </p:nvPr>
        </p:nvSpPr>
        <p:spPr/>
        <p:txBody>
          <a:bodyPr/>
          <a:lstStyle/>
          <a:p>
            <a:fld id="{C85FA323-A3A3-4AF4-B2F4-8D9C5FEFE00E}" type="datetimeFigureOut">
              <a:rPr lang="tr-TR" smtClean="0"/>
              <a:t>12.04.2025</a:t>
            </a:fld>
            <a:endParaRPr lang="tr-TR"/>
          </a:p>
        </p:txBody>
      </p:sp>
      <p:sp>
        <p:nvSpPr>
          <p:cNvPr id="5" name="Alt Bilgi Yer Tutucusu 4">
            <a:extLst>
              <a:ext uri="{FF2B5EF4-FFF2-40B4-BE49-F238E27FC236}">
                <a16:creationId xmlns:a16="http://schemas.microsoft.com/office/drawing/2014/main" id="{F1CFEEFA-00B3-D1A9-B8B8-30E24FC60260}"/>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72F04F77-41A2-68E0-F179-C06E3EF0BC1D}"/>
              </a:ext>
            </a:extLst>
          </p:cNvPr>
          <p:cNvSpPr>
            <a:spLocks noGrp="1"/>
          </p:cNvSpPr>
          <p:nvPr>
            <p:ph type="sldNum" sz="quarter" idx="12"/>
          </p:nvPr>
        </p:nvSpPr>
        <p:spPr/>
        <p:txBody>
          <a:bodyPr/>
          <a:lstStyle/>
          <a:p>
            <a:fld id="{B3B9828B-0047-49B9-A16B-B9528D29B7F4}" type="slidenum">
              <a:rPr lang="tr-TR" smtClean="0"/>
              <a:t>‹#›</a:t>
            </a:fld>
            <a:endParaRPr lang="tr-TR"/>
          </a:p>
        </p:txBody>
      </p:sp>
    </p:spTree>
    <p:extLst>
      <p:ext uri="{BB962C8B-B14F-4D97-AF65-F5344CB8AC3E}">
        <p14:creationId xmlns:p14="http://schemas.microsoft.com/office/powerpoint/2010/main" val="38523876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Üst Bilgisi">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ECE5B24-8884-BB6A-7CA9-6E2752DC98D8}"/>
              </a:ext>
            </a:extLst>
          </p:cNvPr>
          <p:cNvSpPr>
            <a:spLocks noGrp="1"/>
          </p:cNvSpPr>
          <p:nvPr>
            <p:ph type="title"/>
          </p:nvPr>
        </p:nvSpPr>
        <p:spPr>
          <a:xfrm>
            <a:off x="831850" y="1709738"/>
            <a:ext cx="10515600" cy="2852737"/>
          </a:xfrm>
        </p:spPr>
        <p:txBody>
          <a:bodyPr anchor="b"/>
          <a:lstStyle>
            <a:lvl1pPr>
              <a:defRPr sz="6000"/>
            </a:lvl1pPr>
          </a:lstStyle>
          <a:p>
            <a:r>
              <a:rPr lang="tr-TR"/>
              <a:t>Asıl başlık stilini düzenlemek için tıklayın</a:t>
            </a:r>
          </a:p>
        </p:txBody>
      </p:sp>
      <p:sp>
        <p:nvSpPr>
          <p:cNvPr id="3" name="Metin Yer Tutucusu 2">
            <a:extLst>
              <a:ext uri="{FF2B5EF4-FFF2-40B4-BE49-F238E27FC236}">
                <a16:creationId xmlns:a16="http://schemas.microsoft.com/office/drawing/2014/main" id="{23CE62B5-4CBA-9013-AA80-16CEE39E5AD2}"/>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tr-TR"/>
              <a:t>Asıl metin stillerini düzenlemek için tıklayın</a:t>
            </a:r>
          </a:p>
        </p:txBody>
      </p:sp>
      <p:sp>
        <p:nvSpPr>
          <p:cNvPr id="4" name="Veri Yer Tutucusu 3">
            <a:extLst>
              <a:ext uri="{FF2B5EF4-FFF2-40B4-BE49-F238E27FC236}">
                <a16:creationId xmlns:a16="http://schemas.microsoft.com/office/drawing/2014/main" id="{EB811F92-B8F5-F7C7-2171-A34674C3445E}"/>
              </a:ext>
            </a:extLst>
          </p:cNvPr>
          <p:cNvSpPr>
            <a:spLocks noGrp="1"/>
          </p:cNvSpPr>
          <p:nvPr>
            <p:ph type="dt" sz="half" idx="10"/>
          </p:nvPr>
        </p:nvSpPr>
        <p:spPr/>
        <p:txBody>
          <a:bodyPr/>
          <a:lstStyle/>
          <a:p>
            <a:fld id="{C85FA323-A3A3-4AF4-B2F4-8D9C5FEFE00E}" type="datetimeFigureOut">
              <a:rPr lang="tr-TR" smtClean="0"/>
              <a:t>12.04.2025</a:t>
            </a:fld>
            <a:endParaRPr lang="tr-TR"/>
          </a:p>
        </p:txBody>
      </p:sp>
      <p:sp>
        <p:nvSpPr>
          <p:cNvPr id="5" name="Alt Bilgi Yer Tutucusu 4">
            <a:extLst>
              <a:ext uri="{FF2B5EF4-FFF2-40B4-BE49-F238E27FC236}">
                <a16:creationId xmlns:a16="http://schemas.microsoft.com/office/drawing/2014/main" id="{290CDCAF-985E-5DBD-28CC-2E9B49C63EB5}"/>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D03685B4-0581-16F7-84E1-A32C2BB23650}"/>
              </a:ext>
            </a:extLst>
          </p:cNvPr>
          <p:cNvSpPr>
            <a:spLocks noGrp="1"/>
          </p:cNvSpPr>
          <p:nvPr>
            <p:ph type="sldNum" sz="quarter" idx="12"/>
          </p:nvPr>
        </p:nvSpPr>
        <p:spPr/>
        <p:txBody>
          <a:bodyPr/>
          <a:lstStyle/>
          <a:p>
            <a:fld id="{B3B9828B-0047-49B9-A16B-B9528D29B7F4}" type="slidenum">
              <a:rPr lang="tr-TR" smtClean="0"/>
              <a:t>‹#›</a:t>
            </a:fld>
            <a:endParaRPr lang="tr-TR"/>
          </a:p>
        </p:txBody>
      </p:sp>
    </p:spTree>
    <p:extLst>
      <p:ext uri="{BB962C8B-B14F-4D97-AF65-F5344CB8AC3E}">
        <p14:creationId xmlns:p14="http://schemas.microsoft.com/office/powerpoint/2010/main" val="23162851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6A82883-E480-4D2D-FC25-606EF3BBB614}"/>
              </a:ext>
            </a:extLst>
          </p:cNvPr>
          <p:cNvSpPr>
            <a:spLocks noGrp="1"/>
          </p:cNvSpPr>
          <p:nvPr>
            <p:ph type="title"/>
          </p:nvPr>
        </p:nvSpPr>
        <p:spPr/>
        <p:txBody>
          <a:bodyPr/>
          <a:lstStyle/>
          <a:p>
            <a:r>
              <a:rPr lang="tr-TR"/>
              <a:t>Asıl başlık stilini düzenlemek için tıklayın</a:t>
            </a:r>
          </a:p>
        </p:txBody>
      </p:sp>
      <p:sp>
        <p:nvSpPr>
          <p:cNvPr id="3" name="İçerik Yer Tutucusu 2">
            <a:extLst>
              <a:ext uri="{FF2B5EF4-FFF2-40B4-BE49-F238E27FC236}">
                <a16:creationId xmlns:a16="http://schemas.microsoft.com/office/drawing/2014/main" id="{65834D69-2CE9-7EBC-517B-842AB326E846}"/>
              </a:ext>
            </a:extLst>
          </p:cNvPr>
          <p:cNvSpPr>
            <a:spLocks noGrp="1"/>
          </p:cNvSpPr>
          <p:nvPr>
            <p:ph sz="half" idx="1"/>
          </p:nvPr>
        </p:nvSpPr>
        <p:spPr>
          <a:xfrm>
            <a:off x="838200" y="1825625"/>
            <a:ext cx="5181600" cy="435133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İçerik Yer Tutucusu 3">
            <a:extLst>
              <a:ext uri="{FF2B5EF4-FFF2-40B4-BE49-F238E27FC236}">
                <a16:creationId xmlns:a16="http://schemas.microsoft.com/office/drawing/2014/main" id="{7C21448B-8BB0-438D-3BFE-4CF64F6DBB81}"/>
              </a:ext>
            </a:extLst>
          </p:cNvPr>
          <p:cNvSpPr>
            <a:spLocks noGrp="1"/>
          </p:cNvSpPr>
          <p:nvPr>
            <p:ph sz="half" idx="2"/>
          </p:nvPr>
        </p:nvSpPr>
        <p:spPr>
          <a:xfrm>
            <a:off x="6172200" y="1825625"/>
            <a:ext cx="5181600" cy="435133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5" name="Veri Yer Tutucusu 4">
            <a:extLst>
              <a:ext uri="{FF2B5EF4-FFF2-40B4-BE49-F238E27FC236}">
                <a16:creationId xmlns:a16="http://schemas.microsoft.com/office/drawing/2014/main" id="{63701723-A85D-CA63-F078-4592C7093895}"/>
              </a:ext>
            </a:extLst>
          </p:cNvPr>
          <p:cNvSpPr>
            <a:spLocks noGrp="1"/>
          </p:cNvSpPr>
          <p:nvPr>
            <p:ph type="dt" sz="half" idx="10"/>
          </p:nvPr>
        </p:nvSpPr>
        <p:spPr/>
        <p:txBody>
          <a:bodyPr/>
          <a:lstStyle/>
          <a:p>
            <a:fld id="{C85FA323-A3A3-4AF4-B2F4-8D9C5FEFE00E}" type="datetimeFigureOut">
              <a:rPr lang="tr-TR" smtClean="0"/>
              <a:t>12.04.2025</a:t>
            </a:fld>
            <a:endParaRPr lang="tr-TR"/>
          </a:p>
        </p:txBody>
      </p:sp>
      <p:sp>
        <p:nvSpPr>
          <p:cNvPr id="6" name="Alt Bilgi Yer Tutucusu 5">
            <a:extLst>
              <a:ext uri="{FF2B5EF4-FFF2-40B4-BE49-F238E27FC236}">
                <a16:creationId xmlns:a16="http://schemas.microsoft.com/office/drawing/2014/main" id="{AFC939F7-93E9-7EB0-B554-4EC1D58150C2}"/>
              </a:ext>
            </a:extLst>
          </p:cNvPr>
          <p:cNvSpPr>
            <a:spLocks noGrp="1"/>
          </p:cNvSpPr>
          <p:nvPr>
            <p:ph type="ftr" sz="quarter" idx="11"/>
          </p:nvPr>
        </p:nvSpPr>
        <p:spPr/>
        <p:txBody>
          <a:bodyPr/>
          <a:lstStyle/>
          <a:p>
            <a:endParaRPr lang="tr-TR"/>
          </a:p>
        </p:txBody>
      </p:sp>
      <p:sp>
        <p:nvSpPr>
          <p:cNvPr id="7" name="Slayt Numarası Yer Tutucusu 6">
            <a:extLst>
              <a:ext uri="{FF2B5EF4-FFF2-40B4-BE49-F238E27FC236}">
                <a16:creationId xmlns:a16="http://schemas.microsoft.com/office/drawing/2014/main" id="{D16FBEFA-7CBD-CA2F-7ECD-98E5D58B7A8D}"/>
              </a:ext>
            </a:extLst>
          </p:cNvPr>
          <p:cNvSpPr>
            <a:spLocks noGrp="1"/>
          </p:cNvSpPr>
          <p:nvPr>
            <p:ph type="sldNum" sz="quarter" idx="12"/>
          </p:nvPr>
        </p:nvSpPr>
        <p:spPr/>
        <p:txBody>
          <a:bodyPr/>
          <a:lstStyle/>
          <a:p>
            <a:fld id="{B3B9828B-0047-49B9-A16B-B9528D29B7F4}" type="slidenum">
              <a:rPr lang="tr-TR" smtClean="0"/>
              <a:t>‹#›</a:t>
            </a:fld>
            <a:endParaRPr lang="tr-TR"/>
          </a:p>
        </p:txBody>
      </p:sp>
    </p:spTree>
    <p:extLst>
      <p:ext uri="{BB962C8B-B14F-4D97-AF65-F5344CB8AC3E}">
        <p14:creationId xmlns:p14="http://schemas.microsoft.com/office/powerpoint/2010/main" val="28650669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CDD067E-8C49-A31B-13FA-1D94086A67A1}"/>
              </a:ext>
            </a:extLst>
          </p:cNvPr>
          <p:cNvSpPr>
            <a:spLocks noGrp="1"/>
          </p:cNvSpPr>
          <p:nvPr>
            <p:ph type="title"/>
          </p:nvPr>
        </p:nvSpPr>
        <p:spPr>
          <a:xfrm>
            <a:off x="839788" y="365125"/>
            <a:ext cx="10515600" cy="1325563"/>
          </a:xfrm>
        </p:spPr>
        <p:txBody>
          <a:bodyPr/>
          <a:lstStyle/>
          <a:p>
            <a:r>
              <a:rPr lang="tr-TR"/>
              <a:t>Asıl başlık stilini düzenlemek için tıklayın</a:t>
            </a:r>
          </a:p>
        </p:txBody>
      </p:sp>
      <p:sp>
        <p:nvSpPr>
          <p:cNvPr id="3" name="Metin Yer Tutucusu 2">
            <a:extLst>
              <a:ext uri="{FF2B5EF4-FFF2-40B4-BE49-F238E27FC236}">
                <a16:creationId xmlns:a16="http://schemas.microsoft.com/office/drawing/2014/main" id="{9F8CCB98-0BA8-AB76-0D8C-68B690C1A69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4" name="İçerik Yer Tutucusu 3">
            <a:extLst>
              <a:ext uri="{FF2B5EF4-FFF2-40B4-BE49-F238E27FC236}">
                <a16:creationId xmlns:a16="http://schemas.microsoft.com/office/drawing/2014/main" id="{CCF744AB-28D7-8FC4-D241-A3CD34AD1095}"/>
              </a:ext>
            </a:extLst>
          </p:cNvPr>
          <p:cNvSpPr>
            <a:spLocks noGrp="1"/>
          </p:cNvSpPr>
          <p:nvPr>
            <p:ph sz="half" idx="2"/>
          </p:nvPr>
        </p:nvSpPr>
        <p:spPr>
          <a:xfrm>
            <a:off x="839788" y="2505075"/>
            <a:ext cx="5157787" cy="368458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5" name="Metin Yer Tutucusu 4">
            <a:extLst>
              <a:ext uri="{FF2B5EF4-FFF2-40B4-BE49-F238E27FC236}">
                <a16:creationId xmlns:a16="http://schemas.microsoft.com/office/drawing/2014/main" id="{CBFDA3D1-3851-375D-CD8E-85DF245FA52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6" name="İçerik Yer Tutucusu 5">
            <a:extLst>
              <a:ext uri="{FF2B5EF4-FFF2-40B4-BE49-F238E27FC236}">
                <a16:creationId xmlns:a16="http://schemas.microsoft.com/office/drawing/2014/main" id="{98369639-00C3-CFA0-2D47-F83EFDE2D420}"/>
              </a:ext>
            </a:extLst>
          </p:cNvPr>
          <p:cNvSpPr>
            <a:spLocks noGrp="1"/>
          </p:cNvSpPr>
          <p:nvPr>
            <p:ph sz="quarter" idx="4"/>
          </p:nvPr>
        </p:nvSpPr>
        <p:spPr>
          <a:xfrm>
            <a:off x="6172200" y="2505075"/>
            <a:ext cx="5183188" cy="368458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7" name="Veri Yer Tutucusu 6">
            <a:extLst>
              <a:ext uri="{FF2B5EF4-FFF2-40B4-BE49-F238E27FC236}">
                <a16:creationId xmlns:a16="http://schemas.microsoft.com/office/drawing/2014/main" id="{4EAC7322-7383-BE44-D8DA-56FC1D46FCA0}"/>
              </a:ext>
            </a:extLst>
          </p:cNvPr>
          <p:cNvSpPr>
            <a:spLocks noGrp="1"/>
          </p:cNvSpPr>
          <p:nvPr>
            <p:ph type="dt" sz="half" idx="10"/>
          </p:nvPr>
        </p:nvSpPr>
        <p:spPr/>
        <p:txBody>
          <a:bodyPr/>
          <a:lstStyle/>
          <a:p>
            <a:fld id="{C85FA323-A3A3-4AF4-B2F4-8D9C5FEFE00E}" type="datetimeFigureOut">
              <a:rPr lang="tr-TR" smtClean="0"/>
              <a:t>12.04.2025</a:t>
            </a:fld>
            <a:endParaRPr lang="tr-TR"/>
          </a:p>
        </p:txBody>
      </p:sp>
      <p:sp>
        <p:nvSpPr>
          <p:cNvPr id="8" name="Alt Bilgi Yer Tutucusu 7">
            <a:extLst>
              <a:ext uri="{FF2B5EF4-FFF2-40B4-BE49-F238E27FC236}">
                <a16:creationId xmlns:a16="http://schemas.microsoft.com/office/drawing/2014/main" id="{872D5B63-5C52-D854-6C8D-6527853B3774}"/>
              </a:ext>
            </a:extLst>
          </p:cNvPr>
          <p:cNvSpPr>
            <a:spLocks noGrp="1"/>
          </p:cNvSpPr>
          <p:nvPr>
            <p:ph type="ftr" sz="quarter" idx="11"/>
          </p:nvPr>
        </p:nvSpPr>
        <p:spPr/>
        <p:txBody>
          <a:bodyPr/>
          <a:lstStyle/>
          <a:p>
            <a:endParaRPr lang="tr-TR"/>
          </a:p>
        </p:txBody>
      </p:sp>
      <p:sp>
        <p:nvSpPr>
          <p:cNvPr id="9" name="Slayt Numarası Yer Tutucusu 8">
            <a:extLst>
              <a:ext uri="{FF2B5EF4-FFF2-40B4-BE49-F238E27FC236}">
                <a16:creationId xmlns:a16="http://schemas.microsoft.com/office/drawing/2014/main" id="{01C71B1B-AE04-FCAB-507F-D453E43EF8E7}"/>
              </a:ext>
            </a:extLst>
          </p:cNvPr>
          <p:cNvSpPr>
            <a:spLocks noGrp="1"/>
          </p:cNvSpPr>
          <p:nvPr>
            <p:ph type="sldNum" sz="quarter" idx="12"/>
          </p:nvPr>
        </p:nvSpPr>
        <p:spPr/>
        <p:txBody>
          <a:bodyPr/>
          <a:lstStyle/>
          <a:p>
            <a:fld id="{B3B9828B-0047-49B9-A16B-B9528D29B7F4}" type="slidenum">
              <a:rPr lang="tr-TR" smtClean="0"/>
              <a:t>‹#›</a:t>
            </a:fld>
            <a:endParaRPr lang="tr-TR"/>
          </a:p>
        </p:txBody>
      </p:sp>
    </p:spTree>
    <p:extLst>
      <p:ext uri="{BB962C8B-B14F-4D97-AF65-F5344CB8AC3E}">
        <p14:creationId xmlns:p14="http://schemas.microsoft.com/office/powerpoint/2010/main" val="2565874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611B281-E628-62EC-2EB8-38EC3768C479}"/>
              </a:ext>
            </a:extLst>
          </p:cNvPr>
          <p:cNvSpPr>
            <a:spLocks noGrp="1"/>
          </p:cNvSpPr>
          <p:nvPr>
            <p:ph type="title"/>
          </p:nvPr>
        </p:nvSpPr>
        <p:spPr/>
        <p:txBody>
          <a:bodyPr/>
          <a:lstStyle/>
          <a:p>
            <a:r>
              <a:rPr lang="tr-TR"/>
              <a:t>Asıl başlık stilini düzenlemek için tıklayın</a:t>
            </a:r>
          </a:p>
        </p:txBody>
      </p:sp>
      <p:sp>
        <p:nvSpPr>
          <p:cNvPr id="3" name="Veri Yer Tutucusu 2">
            <a:extLst>
              <a:ext uri="{FF2B5EF4-FFF2-40B4-BE49-F238E27FC236}">
                <a16:creationId xmlns:a16="http://schemas.microsoft.com/office/drawing/2014/main" id="{05630468-EE7A-D0B9-5B60-8DE146444E95}"/>
              </a:ext>
            </a:extLst>
          </p:cNvPr>
          <p:cNvSpPr>
            <a:spLocks noGrp="1"/>
          </p:cNvSpPr>
          <p:nvPr>
            <p:ph type="dt" sz="half" idx="10"/>
          </p:nvPr>
        </p:nvSpPr>
        <p:spPr/>
        <p:txBody>
          <a:bodyPr/>
          <a:lstStyle/>
          <a:p>
            <a:fld id="{C85FA323-A3A3-4AF4-B2F4-8D9C5FEFE00E}" type="datetimeFigureOut">
              <a:rPr lang="tr-TR" smtClean="0"/>
              <a:t>12.04.2025</a:t>
            </a:fld>
            <a:endParaRPr lang="tr-TR"/>
          </a:p>
        </p:txBody>
      </p:sp>
      <p:sp>
        <p:nvSpPr>
          <p:cNvPr id="4" name="Alt Bilgi Yer Tutucusu 3">
            <a:extLst>
              <a:ext uri="{FF2B5EF4-FFF2-40B4-BE49-F238E27FC236}">
                <a16:creationId xmlns:a16="http://schemas.microsoft.com/office/drawing/2014/main" id="{AE118D7D-AEBC-F264-CB7A-0428213C7D2A}"/>
              </a:ext>
            </a:extLst>
          </p:cNvPr>
          <p:cNvSpPr>
            <a:spLocks noGrp="1"/>
          </p:cNvSpPr>
          <p:nvPr>
            <p:ph type="ftr" sz="quarter" idx="11"/>
          </p:nvPr>
        </p:nvSpPr>
        <p:spPr/>
        <p:txBody>
          <a:bodyPr/>
          <a:lstStyle/>
          <a:p>
            <a:endParaRPr lang="tr-TR"/>
          </a:p>
        </p:txBody>
      </p:sp>
      <p:sp>
        <p:nvSpPr>
          <p:cNvPr id="5" name="Slayt Numarası Yer Tutucusu 4">
            <a:extLst>
              <a:ext uri="{FF2B5EF4-FFF2-40B4-BE49-F238E27FC236}">
                <a16:creationId xmlns:a16="http://schemas.microsoft.com/office/drawing/2014/main" id="{7AF95F00-0B77-7D21-1D70-56E0AB28013F}"/>
              </a:ext>
            </a:extLst>
          </p:cNvPr>
          <p:cNvSpPr>
            <a:spLocks noGrp="1"/>
          </p:cNvSpPr>
          <p:nvPr>
            <p:ph type="sldNum" sz="quarter" idx="12"/>
          </p:nvPr>
        </p:nvSpPr>
        <p:spPr/>
        <p:txBody>
          <a:bodyPr/>
          <a:lstStyle/>
          <a:p>
            <a:fld id="{B3B9828B-0047-49B9-A16B-B9528D29B7F4}" type="slidenum">
              <a:rPr lang="tr-TR" smtClean="0"/>
              <a:t>‹#›</a:t>
            </a:fld>
            <a:endParaRPr lang="tr-TR"/>
          </a:p>
        </p:txBody>
      </p:sp>
    </p:spTree>
    <p:extLst>
      <p:ext uri="{BB962C8B-B14F-4D97-AF65-F5344CB8AC3E}">
        <p14:creationId xmlns:p14="http://schemas.microsoft.com/office/powerpoint/2010/main" val="34703251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Veri Yer Tutucusu 1">
            <a:extLst>
              <a:ext uri="{FF2B5EF4-FFF2-40B4-BE49-F238E27FC236}">
                <a16:creationId xmlns:a16="http://schemas.microsoft.com/office/drawing/2014/main" id="{1409448D-41CA-7501-62EE-FD07DA19E67C}"/>
              </a:ext>
            </a:extLst>
          </p:cNvPr>
          <p:cNvSpPr>
            <a:spLocks noGrp="1"/>
          </p:cNvSpPr>
          <p:nvPr>
            <p:ph type="dt" sz="half" idx="10"/>
          </p:nvPr>
        </p:nvSpPr>
        <p:spPr/>
        <p:txBody>
          <a:bodyPr/>
          <a:lstStyle/>
          <a:p>
            <a:fld id="{C85FA323-A3A3-4AF4-B2F4-8D9C5FEFE00E}" type="datetimeFigureOut">
              <a:rPr lang="tr-TR" smtClean="0"/>
              <a:t>12.04.2025</a:t>
            </a:fld>
            <a:endParaRPr lang="tr-TR"/>
          </a:p>
        </p:txBody>
      </p:sp>
      <p:sp>
        <p:nvSpPr>
          <p:cNvPr id="3" name="Alt Bilgi Yer Tutucusu 2">
            <a:extLst>
              <a:ext uri="{FF2B5EF4-FFF2-40B4-BE49-F238E27FC236}">
                <a16:creationId xmlns:a16="http://schemas.microsoft.com/office/drawing/2014/main" id="{A66F1D5E-B24E-F876-2313-B0FAEE370898}"/>
              </a:ext>
            </a:extLst>
          </p:cNvPr>
          <p:cNvSpPr>
            <a:spLocks noGrp="1"/>
          </p:cNvSpPr>
          <p:nvPr>
            <p:ph type="ftr" sz="quarter" idx="11"/>
          </p:nvPr>
        </p:nvSpPr>
        <p:spPr/>
        <p:txBody>
          <a:bodyPr/>
          <a:lstStyle/>
          <a:p>
            <a:endParaRPr lang="tr-TR"/>
          </a:p>
        </p:txBody>
      </p:sp>
      <p:sp>
        <p:nvSpPr>
          <p:cNvPr id="4" name="Slayt Numarası Yer Tutucusu 3">
            <a:extLst>
              <a:ext uri="{FF2B5EF4-FFF2-40B4-BE49-F238E27FC236}">
                <a16:creationId xmlns:a16="http://schemas.microsoft.com/office/drawing/2014/main" id="{2505E488-D0D1-2E63-5CFD-FF67DD5F3DB2}"/>
              </a:ext>
            </a:extLst>
          </p:cNvPr>
          <p:cNvSpPr>
            <a:spLocks noGrp="1"/>
          </p:cNvSpPr>
          <p:nvPr>
            <p:ph type="sldNum" sz="quarter" idx="12"/>
          </p:nvPr>
        </p:nvSpPr>
        <p:spPr/>
        <p:txBody>
          <a:bodyPr/>
          <a:lstStyle/>
          <a:p>
            <a:fld id="{B3B9828B-0047-49B9-A16B-B9528D29B7F4}" type="slidenum">
              <a:rPr lang="tr-TR" smtClean="0"/>
              <a:t>‹#›</a:t>
            </a:fld>
            <a:endParaRPr lang="tr-TR"/>
          </a:p>
        </p:txBody>
      </p:sp>
    </p:spTree>
    <p:extLst>
      <p:ext uri="{BB962C8B-B14F-4D97-AF65-F5344CB8AC3E}">
        <p14:creationId xmlns:p14="http://schemas.microsoft.com/office/powerpoint/2010/main" val="19589184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525AA8B2-B53C-D0ED-F698-C8B2689993E8}"/>
              </a:ext>
            </a:extLst>
          </p:cNvPr>
          <p:cNvSpPr>
            <a:spLocks noGrp="1"/>
          </p:cNvSpPr>
          <p:nvPr>
            <p:ph type="title"/>
          </p:nvPr>
        </p:nvSpPr>
        <p:spPr>
          <a:xfrm>
            <a:off x="839788" y="457200"/>
            <a:ext cx="3932237" cy="1600200"/>
          </a:xfrm>
        </p:spPr>
        <p:txBody>
          <a:bodyPr anchor="b"/>
          <a:lstStyle>
            <a:lvl1pPr>
              <a:defRPr sz="3200"/>
            </a:lvl1pPr>
          </a:lstStyle>
          <a:p>
            <a:r>
              <a:rPr lang="tr-TR"/>
              <a:t>Asıl başlık stilini düzenlemek için tıklayın</a:t>
            </a:r>
          </a:p>
        </p:txBody>
      </p:sp>
      <p:sp>
        <p:nvSpPr>
          <p:cNvPr id="3" name="İçerik Yer Tutucusu 2">
            <a:extLst>
              <a:ext uri="{FF2B5EF4-FFF2-40B4-BE49-F238E27FC236}">
                <a16:creationId xmlns:a16="http://schemas.microsoft.com/office/drawing/2014/main" id="{A5BFC16B-D9F3-BAF5-6D73-34117FFF6B5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Metin Yer Tutucusu 3">
            <a:extLst>
              <a:ext uri="{FF2B5EF4-FFF2-40B4-BE49-F238E27FC236}">
                <a16:creationId xmlns:a16="http://schemas.microsoft.com/office/drawing/2014/main" id="{41AF398A-6A6B-A325-6E4B-EC4FB3EFA5F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Veri Yer Tutucusu 4">
            <a:extLst>
              <a:ext uri="{FF2B5EF4-FFF2-40B4-BE49-F238E27FC236}">
                <a16:creationId xmlns:a16="http://schemas.microsoft.com/office/drawing/2014/main" id="{929515CC-0125-7558-3823-1B679040EAC8}"/>
              </a:ext>
            </a:extLst>
          </p:cNvPr>
          <p:cNvSpPr>
            <a:spLocks noGrp="1"/>
          </p:cNvSpPr>
          <p:nvPr>
            <p:ph type="dt" sz="half" idx="10"/>
          </p:nvPr>
        </p:nvSpPr>
        <p:spPr/>
        <p:txBody>
          <a:bodyPr/>
          <a:lstStyle/>
          <a:p>
            <a:fld id="{C85FA323-A3A3-4AF4-B2F4-8D9C5FEFE00E}" type="datetimeFigureOut">
              <a:rPr lang="tr-TR" smtClean="0"/>
              <a:t>12.04.2025</a:t>
            </a:fld>
            <a:endParaRPr lang="tr-TR"/>
          </a:p>
        </p:txBody>
      </p:sp>
      <p:sp>
        <p:nvSpPr>
          <p:cNvPr id="6" name="Alt Bilgi Yer Tutucusu 5">
            <a:extLst>
              <a:ext uri="{FF2B5EF4-FFF2-40B4-BE49-F238E27FC236}">
                <a16:creationId xmlns:a16="http://schemas.microsoft.com/office/drawing/2014/main" id="{68DE8E81-4D33-3FB9-9F22-6C623CE67C96}"/>
              </a:ext>
            </a:extLst>
          </p:cNvPr>
          <p:cNvSpPr>
            <a:spLocks noGrp="1"/>
          </p:cNvSpPr>
          <p:nvPr>
            <p:ph type="ftr" sz="quarter" idx="11"/>
          </p:nvPr>
        </p:nvSpPr>
        <p:spPr/>
        <p:txBody>
          <a:bodyPr/>
          <a:lstStyle/>
          <a:p>
            <a:endParaRPr lang="tr-TR"/>
          </a:p>
        </p:txBody>
      </p:sp>
      <p:sp>
        <p:nvSpPr>
          <p:cNvPr id="7" name="Slayt Numarası Yer Tutucusu 6">
            <a:extLst>
              <a:ext uri="{FF2B5EF4-FFF2-40B4-BE49-F238E27FC236}">
                <a16:creationId xmlns:a16="http://schemas.microsoft.com/office/drawing/2014/main" id="{1345EAE7-3594-8F22-70E8-8768E7834655}"/>
              </a:ext>
            </a:extLst>
          </p:cNvPr>
          <p:cNvSpPr>
            <a:spLocks noGrp="1"/>
          </p:cNvSpPr>
          <p:nvPr>
            <p:ph type="sldNum" sz="quarter" idx="12"/>
          </p:nvPr>
        </p:nvSpPr>
        <p:spPr/>
        <p:txBody>
          <a:bodyPr/>
          <a:lstStyle/>
          <a:p>
            <a:fld id="{B3B9828B-0047-49B9-A16B-B9528D29B7F4}" type="slidenum">
              <a:rPr lang="tr-TR" smtClean="0"/>
              <a:t>‹#›</a:t>
            </a:fld>
            <a:endParaRPr lang="tr-TR"/>
          </a:p>
        </p:txBody>
      </p:sp>
    </p:spTree>
    <p:extLst>
      <p:ext uri="{BB962C8B-B14F-4D97-AF65-F5344CB8AC3E}">
        <p14:creationId xmlns:p14="http://schemas.microsoft.com/office/powerpoint/2010/main" val="31559956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2BDE6B6-11D1-2C90-59FC-5DAB69C50C4C}"/>
              </a:ext>
            </a:extLst>
          </p:cNvPr>
          <p:cNvSpPr>
            <a:spLocks noGrp="1"/>
          </p:cNvSpPr>
          <p:nvPr>
            <p:ph type="title"/>
          </p:nvPr>
        </p:nvSpPr>
        <p:spPr>
          <a:xfrm>
            <a:off x="839788" y="457200"/>
            <a:ext cx="3932237" cy="1600200"/>
          </a:xfrm>
        </p:spPr>
        <p:txBody>
          <a:bodyPr anchor="b"/>
          <a:lstStyle>
            <a:lvl1pPr>
              <a:defRPr sz="3200"/>
            </a:lvl1pPr>
          </a:lstStyle>
          <a:p>
            <a:r>
              <a:rPr lang="tr-TR"/>
              <a:t>Asıl başlık stilini düzenlemek için tıklayın</a:t>
            </a:r>
          </a:p>
        </p:txBody>
      </p:sp>
      <p:sp>
        <p:nvSpPr>
          <p:cNvPr id="3" name="Resim Yer Tutucusu 2">
            <a:extLst>
              <a:ext uri="{FF2B5EF4-FFF2-40B4-BE49-F238E27FC236}">
                <a16:creationId xmlns:a16="http://schemas.microsoft.com/office/drawing/2014/main" id="{DFAE5870-589F-9C1E-188A-9DC59EF85AB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tr-TR"/>
          </a:p>
        </p:txBody>
      </p:sp>
      <p:sp>
        <p:nvSpPr>
          <p:cNvPr id="4" name="Metin Yer Tutucusu 3">
            <a:extLst>
              <a:ext uri="{FF2B5EF4-FFF2-40B4-BE49-F238E27FC236}">
                <a16:creationId xmlns:a16="http://schemas.microsoft.com/office/drawing/2014/main" id="{FEEABD38-199E-2B06-58F2-DC4B3C271A3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Veri Yer Tutucusu 4">
            <a:extLst>
              <a:ext uri="{FF2B5EF4-FFF2-40B4-BE49-F238E27FC236}">
                <a16:creationId xmlns:a16="http://schemas.microsoft.com/office/drawing/2014/main" id="{A160D11D-256F-A212-D102-49160B162800}"/>
              </a:ext>
            </a:extLst>
          </p:cNvPr>
          <p:cNvSpPr>
            <a:spLocks noGrp="1"/>
          </p:cNvSpPr>
          <p:nvPr>
            <p:ph type="dt" sz="half" idx="10"/>
          </p:nvPr>
        </p:nvSpPr>
        <p:spPr/>
        <p:txBody>
          <a:bodyPr/>
          <a:lstStyle/>
          <a:p>
            <a:fld id="{C85FA323-A3A3-4AF4-B2F4-8D9C5FEFE00E}" type="datetimeFigureOut">
              <a:rPr lang="tr-TR" smtClean="0"/>
              <a:t>12.04.2025</a:t>
            </a:fld>
            <a:endParaRPr lang="tr-TR"/>
          </a:p>
        </p:txBody>
      </p:sp>
      <p:sp>
        <p:nvSpPr>
          <p:cNvPr id="6" name="Alt Bilgi Yer Tutucusu 5">
            <a:extLst>
              <a:ext uri="{FF2B5EF4-FFF2-40B4-BE49-F238E27FC236}">
                <a16:creationId xmlns:a16="http://schemas.microsoft.com/office/drawing/2014/main" id="{F25874E2-637C-8A1D-DD5E-9C2337DD3911}"/>
              </a:ext>
            </a:extLst>
          </p:cNvPr>
          <p:cNvSpPr>
            <a:spLocks noGrp="1"/>
          </p:cNvSpPr>
          <p:nvPr>
            <p:ph type="ftr" sz="quarter" idx="11"/>
          </p:nvPr>
        </p:nvSpPr>
        <p:spPr/>
        <p:txBody>
          <a:bodyPr/>
          <a:lstStyle/>
          <a:p>
            <a:endParaRPr lang="tr-TR"/>
          </a:p>
        </p:txBody>
      </p:sp>
      <p:sp>
        <p:nvSpPr>
          <p:cNvPr id="7" name="Slayt Numarası Yer Tutucusu 6">
            <a:extLst>
              <a:ext uri="{FF2B5EF4-FFF2-40B4-BE49-F238E27FC236}">
                <a16:creationId xmlns:a16="http://schemas.microsoft.com/office/drawing/2014/main" id="{F2DC0988-8573-21E4-49E5-58A86C2E6B55}"/>
              </a:ext>
            </a:extLst>
          </p:cNvPr>
          <p:cNvSpPr>
            <a:spLocks noGrp="1"/>
          </p:cNvSpPr>
          <p:nvPr>
            <p:ph type="sldNum" sz="quarter" idx="12"/>
          </p:nvPr>
        </p:nvSpPr>
        <p:spPr/>
        <p:txBody>
          <a:bodyPr/>
          <a:lstStyle/>
          <a:p>
            <a:fld id="{B3B9828B-0047-49B9-A16B-B9528D29B7F4}" type="slidenum">
              <a:rPr lang="tr-TR" smtClean="0"/>
              <a:t>‹#›</a:t>
            </a:fld>
            <a:endParaRPr lang="tr-TR"/>
          </a:p>
        </p:txBody>
      </p:sp>
    </p:spTree>
    <p:extLst>
      <p:ext uri="{BB962C8B-B14F-4D97-AF65-F5344CB8AC3E}">
        <p14:creationId xmlns:p14="http://schemas.microsoft.com/office/powerpoint/2010/main" val="27816100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Başlık Yer Tutucusu 1">
            <a:extLst>
              <a:ext uri="{FF2B5EF4-FFF2-40B4-BE49-F238E27FC236}">
                <a16:creationId xmlns:a16="http://schemas.microsoft.com/office/drawing/2014/main" id="{20BB9B91-A878-ABF4-E536-ABBF852AE1E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tr-TR"/>
              <a:t>Asıl başlık stilini düzenlemek için tıklayın</a:t>
            </a:r>
          </a:p>
        </p:txBody>
      </p:sp>
      <p:sp>
        <p:nvSpPr>
          <p:cNvPr id="3" name="Metin Yer Tutucusu 2">
            <a:extLst>
              <a:ext uri="{FF2B5EF4-FFF2-40B4-BE49-F238E27FC236}">
                <a16:creationId xmlns:a16="http://schemas.microsoft.com/office/drawing/2014/main" id="{A9797AE6-0CBF-A925-C0EB-55721D8571D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40A95D2A-E658-4F31-E05E-4208B3CD092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C85FA323-A3A3-4AF4-B2F4-8D9C5FEFE00E}" type="datetimeFigureOut">
              <a:rPr lang="tr-TR" smtClean="0"/>
              <a:t>12.04.2025</a:t>
            </a:fld>
            <a:endParaRPr lang="tr-TR"/>
          </a:p>
        </p:txBody>
      </p:sp>
      <p:sp>
        <p:nvSpPr>
          <p:cNvPr id="5" name="Alt Bilgi Yer Tutucusu 4">
            <a:extLst>
              <a:ext uri="{FF2B5EF4-FFF2-40B4-BE49-F238E27FC236}">
                <a16:creationId xmlns:a16="http://schemas.microsoft.com/office/drawing/2014/main" id="{2DADA705-74B3-E8EB-3120-2F93FB617F4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tr-TR"/>
          </a:p>
        </p:txBody>
      </p:sp>
      <p:sp>
        <p:nvSpPr>
          <p:cNvPr id="6" name="Slayt Numarası Yer Tutucusu 5">
            <a:extLst>
              <a:ext uri="{FF2B5EF4-FFF2-40B4-BE49-F238E27FC236}">
                <a16:creationId xmlns:a16="http://schemas.microsoft.com/office/drawing/2014/main" id="{0811982F-1E3B-1C74-3FA2-A26333F2061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B3B9828B-0047-49B9-A16B-B9528D29B7F4}" type="slidenum">
              <a:rPr lang="tr-TR" smtClean="0"/>
              <a:t>‹#›</a:t>
            </a:fld>
            <a:endParaRPr lang="tr-TR"/>
          </a:p>
        </p:txBody>
      </p:sp>
    </p:spTree>
    <p:extLst>
      <p:ext uri="{BB962C8B-B14F-4D97-AF65-F5344CB8AC3E}">
        <p14:creationId xmlns:p14="http://schemas.microsoft.com/office/powerpoint/2010/main" val="1818454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5043241-67BB-E5FC-432E-E51F0E5480DB}"/>
              </a:ext>
            </a:extLst>
          </p:cNvPr>
          <p:cNvSpPr>
            <a:spLocks noGrp="1"/>
          </p:cNvSpPr>
          <p:nvPr>
            <p:ph type="ctrTitle"/>
          </p:nvPr>
        </p:nvSpPr>
        <p:spPr/>
        <p:txBody>
          <a:bodyPr/>
          <a:lstStyle/>
          <a:p>
            <a:r>
              <a:rPr lang="tr-TR" dirty="0"/>
              <a:t>BİLGİ GÜVENLİĞİ DERSİ</a:t>
            </a:r>
            <a:br>
              <a:rPr lang="tr-TR" dirty="0"/>
            </a:br>
            <a:r>
              <a:rPr lang="tr-TR" dirty="0"/>
              <a:t>4. HAFTA</a:t>
            </a:r>
          </a:p>
        </p:txBody>
      </p:sp>
      <p:sp>
        <p:nvSpPr>
          <p:cNvPr id="3" name="Alt Başlık 2">
            <a:extLst>
              <a:ext uri="{FF2B5EF4-FFF2-40B4-BE49-F238E27FC236}">
                <a16:creationId xmlns:a16="http://schemas.microsoft.com/office/drawing/2014/main" id="{C1503549-CDE5-5247-6C97-09B52566AFF2}"/>
              </a:ext>
            </a:extLst>
          </p:cNvPr>
          <p:cNvSpPr>
            <a:spLocks noGrp="1"/>
          </p:cNvSpPr>
          <p:nvPr>
            <p:ph type="subTitle" idx="1"/>
          </p:nvPr>
        </p:nvSpPr>
        <p:spPr/>
        <p:txBody>
          <a:bodyPr>
            <a:normAutofit/>
          </a:bodyPr>
          <a:lstStyle/>
          <a:p>
            <a:endParaRPr lang="tr-TR" dirty="0"/>
          </a:p>
          <a:p>
            <a:r>
              <a:rPr lang="tr-TR" dirty="0"/>
              <a:t>KRİPTOGRAFİ’YE GİRİŞ</a:t>
            </a:r>
          </a:p>
          <a:p>
            <a:endParaRPr lang="tr-TR" dirty="0"/>
          </a:p>
        </p:txBody>
      </p:sp>
    </p:spTree>
    <p:extLst>
      <p:ext uri="{BB962C8B-B14F-4D97-AF65-F5344CB8AC3E}">
        <p14:creationId xmlns:p14="http://schemas.microsoft.com/office/powerpoint/2010/main" val="6258176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EA3B81-4CD8-1ABF-E0B1-DD2EBF737573}"/>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F4751271-F7CF-ADF5-CF4E-D0E55548932F}"/>
              </a:ext>
            </a:extLst>
          </p:cNvPr>
          <p:cNvSpPr>
            <a:spLocks noGrp="1"/>
          </p:cNvSpPr>
          <p:nvPr>
            <p:ph type="title"/>
          </p:nvPr>
        </p:nvSpPr>
        <p:spPr>
          <a:xfrm>
            <a:off x="838200" y="112543"/>
            <a:ext cx="10515600" cy="568494"/>
          </a:xfrm>
        </p:spPr>
        <p:txBody>
          <a:bodyPr>
            <a:noAutofit/>
          </a:bodyPr>
          <a:lstStyle/>
          <a:p>
            <a:pPr algn="ctr">
              <a:lnSpc>
                <a:spcPct val="100000"/>
              </a:lnSpc>
            </a:pPr>
            <a:r>
              <a:rPr lang="tr-TR" sz="3600" dirty="0"/>
              <a:t>SCYTALE Kriptografi Yöntemi</a:t>
            </a:r>
          </a:p>
        </p:txBody>
      </p:sp>
      <p:sp>
        <p:nvSpPr>
          <p:cNvPr id="4" name="İçerik Yer Tutucusu 3">
            <a:extLst>
              <a:ext uri="{FF2B5EF4-FFF2-40B4-BE49-F238E27FC236}">
                <a16:creationId xmlns:a16="http://schemas.microsoft.com/office/drawing/2014/main" id="{504DC6B3-5D5E-4E76-1BC6-407C59D41B08}"/>
              </a:ext>
            </a:extLst>
          </p:cNvPr>
          <p:cNvSpPr>
            <a:spLocks noGrp="1"/>
          </p:cNvSpPr>
          <p:nvPr>
            <p:ph idx="1"/>
          </p:nvPr>
        </p:nvSpPr>
        <p:spPr>
          <a:xfrm>
            <a:off x="838200" y="681037"/>
            <a:ext cx="10515600" cy="5495926"/>
          </a:xfrm>
        </p:spPr>
        <p:txBody>
          <a:bodyPr>
            <a:normAutofit/>
          </a:bodyPr>
          <a:lstStyle/>
          <a:p>
            <a:pPr marL="0" indent="0" algn="just">
              <a:lnSpc>
                <a:spcPct val="150000"/>
              </a:lnSpc>
              <a:spcBef>
                <a:spcPts val="600"/>
              </a:spcBef>
              <a:spcAft>
                <a:spcPts val="600"/>
              </a:spcAft>
              <a:buNone/>
            </a:pPr>
            <a:r>
              <a:rPr lang="tr-TR" sz="2200" b="0" i="0" dirty="0">
                <a:effectLst/>
              </a:rPr>
              <a:t>Transpozisyon, şifreleme işlemi sırasında metin bloklarının yerlerini değiştirerek şifreleme yapar. Bu işlem, harf yer değiştirme, satır yer değiştirme veya sütun yer değiştirme gibi yöntemlerle gerçekleştirilebilir.</a:t>
            </a:r>
            <a:endParaRPr lang="tr-TR" sz="2200" dirty="0"/>
          </a:p>
        </p:txBody>
      </p:sp>
    </p:spTree>
    <p:extLst>
      <p:ext uri="{BB962C8B-B14F-4D97-AF65-F5344CB8AC3E}">
        <p14:creationId xmlns:p14="http://schemas.microsoft.com/office/powerpoint/2010/main" val="2454120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EA3B81-4CD8-1ABF-E0B1-DD2EBF737573}"/>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F4751271-F7CF-ADF5-CF4E-D0E55548932F}"/>
              </a:ext>
            </a:extLst>
          </p:cNvPr>
          <p:cNvSpPr>
            <a:spLocks noGrp="1"/>
          </p:cNvSpPr>
          <p:nvPr>
            <p:ph type="title"/>
          </p:nvPr>
        </p:nvSpPr>
        <p:spPr>
          <a:xfrm>
            <a:off x="838200" y="112543"/>
            <a:ext cx="10515600" cy="568494"/>
          </a:xfrm>
        </p:spPr>
        <p:txBody>
          <a:bodyPr>
            <a:noAutofit/>
          </a:bodyPr>
          <a:lstStyle/>
          <a:p>
            <a:pPr algn="ctr">
              <a:lnSpc>
                <a:spcPct val="100000"/>
              </a:lnSpc>
            </a:pPr>
            <a:r>
              <a:rPr lang="tr-TR" sz="3600" dirty="0"/>
              <a:t>ATBAŞ Alfabesi </a:t>
            </a:r>
          </a:p>
        </p:txBody>
      </p:sp>
      <p:pic>
        <p:nvPicPr>
          <p:cNvPr id="5" name="İçerik Yer Tutucusu 4" descr="metin, ekran görüntüsü, yazı tipi içeren bir resim&#10;&#10;Açıklama otomatik olarak oluşturuldu">
            <a:extLst>
              <a:ext uri="{FF2B5EF4-FFF2-40B4-BE49-F238E27FC236}">
                <a16:creationId xmlns:a16="http://schemas.microsoft.com/office/drawing/2014/main" id="{7D4452D1-9A9F-5056-C196-25B521ED6D3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631932"/>
            <a:ext cx="10515600" cy="1618480"/>
          </a:xfrm>
        </p:spPr>
      </p:pic>
    </p:spTree>
    <p:extLst>
      <p:ext uri="{BB962C8B-B14F-4D97-AF65-F5344CB8AC3E}">
        <p14:creationId xmlns:p14="http://schemas.microsoft.com/office/powerpoint/2010/main" val="33751784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EA3B81-4CD8-1ABF-E0B1-DD2EBF737573}"/>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F4751271-F7CF-ADF5-CF4E-D0E55548932F}"/>
              </a:ext>
            </a:extLst>
          </p:cNvPr>
          <p:cNvSpPr>
            <a:spLocks noGrp="1"/>
          </p:cNvSpPr>
          <p:nvPr>
            <p:ph type="title"/>
          </p:nvPr>
        </p:nvSpPr>
        <p:spPr>
          <a:xfrm>
            <a:off x="838200" y="112543"/>
            <a:ext cx="10515600" cy="568494"/>
          </a:xfrm>
        </p:spPr>
        <p:txBody>
          <a:bodyPr>
            <a:noAutofit/>
          </a:bodyPr>
          <a:lstStyle/>
          <a:p>
            <a:pPr algn="ctr">
              <a:lnSpc>
                <a:spcPct val="100000"/>
              </a:lnSpc>
            </a:pPr>
            <a:r>
              <a:rPr lang="tr-TR" sz="3600" dirty="0"/>
              <a:t>Sezar Şifreleme</a:t>
            </a:r>
          </a:p>
        </p:txBody>
      </p:sp>
      <p:pic>
        <p:nvPicPr>
          <p:cNvPr id="5" name="İçerik Yer Tutucusu 4" descr="metin, ekran görüntüsü, yazı tipi, cebir içeren bir resim&#10;&#10;Açıklama otomatik olarak oluşturuldu">
            <a:extLst>
              <a:ext uri="{FF2B5EF4-FFF2-40B4-BE49-F238E27FC236}">
                <a16:creationId xmlns:a16="http://schemas.microsoft.com/office/drawing/2014/main" id="{028151A5-14E6-60C8-0368-B536783D4CC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4429" y="1106172"/>
            <a:ext cx="11903142" cy="3085999"/>
          </a:xfrm>
        </p:spPr>
      </p:pic>
    </p:spTree>
    <p:extLst>
      <p:ext uri="{BB962C8B-B14F-4D97-AF65-F5344CB8AC3E}">
        <p14:creationId xmlns:p14="http://schemas.microsoft.com/office/powerpoint/2010/main" val="24097852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EA3B81-4CD8-1ABF-E0B1-DD2EBF737573}"/>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F4751271-F7CF-ADF5-CF4E-D0E55548932F}"/>
              </a:ext>
            </a:extLst>
          </p:cNvPr>
          <p:cNvSpPr>
            <a:spLocks noGrp="1"/>
          </p:cNvSpPr>
          <p:nvPr>
            <p:ph type="title"/>
          </p:nvPr>
        </p:nvSpPr>
        <p:spPr>
          <a:xfrm>
            <a:off x="838200" y="112543"/>
            <a:ext cx="10515600" cy="568494"/>
          </a:xfrm>
        </p:spPr>
        <p:txBody>
          <a:bodyPr>
            <a:noAutofit/>
          </a:bodyPr>
          <a:lstStyle/>
          <a:p>
            <a:pPr algn="ctr">
              <a:lnSpc>
                <a:spcPct val="100000"/>
              </a:lnSpc>
            </a:pPr>
            <a:r>
              <a:rPr lang="tr-TR" sz="3600" dirty="0"/>
              <a:t>Klasik Kriptografi</a:t>
            </a:r>
          </a:p>
        </p:txBody>
      </p:sp>
      <p:pic>
        <p:nvPicPr>
          <p:cNvPr id="5" name="İçerik Yer Tutucusu 4" descr="metin, yazı tipi, ekran görüntüsü, cebir içeren bir resim&#10;&#10;Açıklama otomatik olarak oluşturuldu">
            <a:extLst>
              <a:ext uri="{FF2B5EF4-FFF2-40B4-BE49-F238E27FC236}">
                <a16:creationId xmlns:a16="http://schemas.microsoft.com/office/drawing/2014/main" id="{EBAC26EB-2855-79C3-AF7F-9638C576D16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33227" y="1066521"/>
            <a:ext cx="11325545" cy="4082254"/>
          </a:xfrm>
        </p:spPr>
      </p:pic>
    </p:spTree>
    <p:extLst>
      <p:ext uri="{BB962C8B-B14F-4D97-AF65-F5344CB8AC3E}">
        <p14:creationId xmlns:p14="http://schemas.microsoft.com/office/powerpoint/2010/main" val="30111971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EA3B81-4CD8-1ABF-E0B1-DD2EBF737573}"/>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F4751271-F7CF-ADF5-CF4E-D0E55548932F}"/>
              </a:ext>
            </a:extLst>
          </p:cNvPr>
          <p:cNvSpPr>
            <a:spLocks noGrp="1"/>
          </p:cNvSpPr>
          <p:nvPr>
            <p:ph type="title"/>
          </p:nvPr>
        </p:nvSpPr>
        <p:spPr>
          <a:xfrm>
            <a:off x="838200" y="112543"/>
            <a:ext cx="10515600" cy="568494"/>
          </a:xfrm>
        </p:spPr>
        <p:txBody>
          <a:bodyPr>
            <a:noAutofit/>
          </a:bodyPr>
          <a:lstStyle/>
          <a:p>
            <a:pPr algn="ctr">
              <a:lnSpc>
                <a:spcPct val="100000"/>
              </a:lnSpc>
            </a:pPr>
            <a:r>
              <a:rPr lang="tr-TR" sz="3600" dirty="0"/>
              <a:t>Kriptografide Frekans Analizi</a:t>
            </a:r>
          </a:p>
        </p:txBody>
      </p:sp>
      <p:sp>
        <p:nvSpPr>
          <p:cNvPr id="3" name="İçerik Yer Tutucusu 2">
            <a:extLst>
              <a:ext uri="{FF2B5EF4-FFF2-40B4-BE49-F238E27FC236}">
                <a16:creationId xmlns:a16="http://schemas.microsoft.com/office/drawing/2014/main" id="{401B5B85-CB24-7182-98F6-844924C0BA7C}"/>
              </a:ext>
            </a:extLst>
          </p:cNvPr>
          <p:cNvSpPr>
            <a:spLocks noGrp="1"/>
          </p:cNvSpPr>
          <p:nvPr>
            <p:ph idx="1"/>
          </p:nvPr>
        </p:nvSpPr>
        <p:spPr>
          <a:xfrm>
            <a:off x="838200" y="787792"/>
            <a:ext cx="10515600" cy="5389172"/>
          </a:xfrm>
        </p:spPr>
        <p:txBody>
          <a:bodyPr>
            <a:normAutofit/>
          </a:bodyPr>
          <a:lstStyle/>
          <a:p>
            <a:pPr marL="0" indent="0" algn="just">
              <a:lnSpc>
                <a:spcPct val="150000"/>
              </a:lnSpc>
              <a:spcBef>
                <a:spcPts val="600"/>
              </a:spcBef>
              <a:spcAft>
                <a:spcPts val="600"/>
              </a:spcAft>
              <a:buNone/>
            </a:pPr>
            <a:r>
              <a:rPr lang="tr-TR" sz="2200" dirty="0"/>
              <a:t>Kriptografide frekans analizi, bir şifreli metindeki karakterlerin (genellikle harflerin) tekrar etme sıklıklarını inceleyerek şifreyi çözmeye çalışan bir yöntemdir.</a:t>
            </a:r>
          </a:p>
          <a:p>
            <a:pPr marL="0" indent="0" algn="just">
              <a:lnSpc>
                <a:spcPct val="150000"/>
              </a:lnSpc>
              <a:spcBef>
                <a:spcPts val="600"/>
              </a:spcBef>
              <a:spcAft>
                <a:spcPts val="600"/>
              </a:spcAft>
              <a:buNone/>
            </a:pPr>
            <a:r>
              <a:rPr lang="tr-TR" sz="2200" dirty="0"/>
              <a:t>Bu teknik, bir dildeki harfler, sayılar veya diğer karakterlerin kullanım sıklıklarının tutarlı bir şekilde farklılık göstermesine dayanır. Örneğin, İngilizce'de "e" harfi en sık kullanılan harfken, "z" harfi çok daha az kullanılır. Frekans analizi, bu tür istatistiksel bilgileri kullanarak şifreli metinlerdeki harflerin gerçek eşleşmelerini tahmin etmeye çalışır.</a:t>
            </a:r>
          </a:p>
        </p:txBody>
      </p:sp>
    </p:spTree>
    <p:extLst>
      <p:ext uri="{BB962C8B-B14F-4D97-AF65-F5344CB8AC3E}">
        <p14:creationId xmlns:p14="http://schemas.microsoft.com/office/powerpoint/2010/main" val="24826757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EA3B81-4CD8-1ABF-E0B1-DD2EBF737573}"/>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F4751271-F7CF-ADF5-CF4E-D0E55548932F}"/>
              </a:ext>
            </a:extLst>
          </p:cNvPr>
          <p:cNvSpPr>
            <a:spLocks noGrp="1"/>
          </p:cNvSpPr>
          <p:nvPr>
            <p:ph type="title"/>
          </p:nvPr>
        </p:nvSpPr>
        <p:spPr>
          <a:xfrm>
            <a:off x="838200" y="112543"/>
            <a:ext cx="10515600" cy="568494"/>
          </a:xfrm>
        </p:spPr>
        <p:txBody>
          <a:bodyPr>
            <a:noAutofit/>
          </a:bodyPr>
          <a:lstStyle/>
          <a:p>
            <a:pPr algn="ctr">
              <a:lnSpc>
                <a:spcPct val="100000"/>
              </a:lnSpc>
            </a:pPr>
            <a:r>
              <a:rPr lang="tr-TR" sz="3600" dirty="0"/>
              <a:t>Frekans Analizinin Adımları</a:t>
            </a:r>
          </a:p>
        </p:txBody>
      </p:sp>
      <p:sp>
        <p:nvSpPr>
          <p:cNvPr id="3" name="İçerik Yer Tutucusu 2">
            <a:extLst>
              <a:ext uri="{FF2B5EF4-FFF2-40B4-BE49-F238E27FC236}">
                <a16:creationId xmlns:a16="http://schemas.microsoft.com/office/drawing/2014/main" id="{401B5B85-CB24-7182-98F6-844924C0BA7C}"/>
              </a:ext>
            </a:extLst>
          </p:cNvPr>
          <p:cNvSpPr>
            <a:spLocks noGrp="1"/>
          </p:cNvSpPr>
          <p:nvPr>
            <p:ph idx="1"/>
          </p:nvPr>
        </p:nvSpPr>
        <p:spPr>
          <a:xfrm>
            <a:off x="838200" y="787792"/>
            <a:ext cx="10515600" cy="5389172"/>
          </a:xfrm>
        </p:spPr>
        <p:txBody>
          <a:bodyPr>
            <a:normAutofit/>
          </a:bodyPr>
          <a:lstStyle/>
          <a:p>
            <a:pPr marL="0" indent="0" algn="just">
              <a:lnSpc>
                <a:spcPct val="150000"/>
              </a:lnSpc>
              <a:spcBef>
                <a:spcPts val="600"/>
              </a:spcBef>
              <a:spcAft>
                <a:spcPts val="600"/>
              </a:spcAft>
              <a:buNone/>
            </a:pPr>
            <a:r>
              <a:rPr lang="tr-TR" sz="2200" b="1" dirty="0"/>
              <a:t>Veri Toplama</a:t>
            </a:r>
            <a:r>
              <a:rPr lang="tr-TR" sz="2200" dirty="0"/>
              <a:t>: Şifreli metindeki her bir karakterin ne kadar sık geçtiğini sayma işlemi yapılır. Bu, harfler, rakamlar veya diğer semboller olabilir.</a:t>
            </a:r>
          </a:p>
          <a:p>
            <a:pPr marL="0" indent="0" algn="just">
              <a:lnSpc>
                <a:spcPct val="150000"/>
              </a:lnSpc>
              <a:spcBef>
                <a:spcPts val="600"/>
              </a:spcBef>
              <a:spcAft>
                <a:spcPts val="600"/>
              </a:spcAft>
              <a:buNone/>
            </a:pPr>
            <a:r>
              <a:rPr lang="tr-TR" sz="2200" b="1" dirty="0"/>
              <a:t>Frekans Dağılımının Analizi</a:t>
            </a:r>
            <a:r>
              <a:rPr lang="tr-TR" sz="2200" dirty="0"/>
              <a:t>: Elde edilen frekans dağılımı, dilin bilinen karakter frekansı ile karşılaştırılır. Örneğin, eğer bir metinde en çok geçen harf "X" ise ve biliniyorsa ki İngilizce'de en sık kullanılan harf "E" ise, analiz yapan kişi "X" harfinin şifreli metinde "</a:t>
            </a:r>
            <a:r>
              <a:rPr lang="tr-TR" sz="2200" dirty="0" err="1"/>
              <a:t>E"yi</a:t>
            </a:r>
            <a:r>
              <a:rPr lang="tr-TR" sz="2200" dirty="0"/>
              <a:t> temsil ettiğini tahmin edebilir.</a:t>
            </a:r>
          </a:p>
          <a:p>
            <a:pPr marL="0" indent="0" algn="just">
              <a:lnSpc>
                <a:spcPct val="150000"/>
              </a:lnSpc>
              <a:spcBef>
                <a:spcPts val="600"/>
              </a:spcBef>
              <a:spcAft>
                <a:spcPts val="600"/>
              </a:spcAft>
              <a:buNone/>
            </a:pPr>
            <a:r>
              <a:rPr lang="tr-TR" sz="2200" b="1" dirty="0"/>
              <a:t>Hipotez Testi ve Ayarlama</a:t>
            </a:r>
            <a:r>
              <a:rPr lang="tr-TR" sz="2200" dirty="0"/>
              <a:t>: İlk tahminler yapılıp bazı harflerin şifresi çözüldükten sonra, analist metnin geri kalanını çözmek için bu bilgileri kullanır. Bu süreç, metnin okunabilir hale gelene kadar devam eder.</a:t>
            </a:r>
          </a:p>
        </p:txBody>
      </p:sp>
    </p:spTree>
    <p:extLst>
      <p:ext uri="{BB962C8B-B14F-4D97-AF65-F5344CB8AC3E}">
        <p14:creationId xmlns:p14="http://schemas.microsoft.com/office/powerpoint/2010/main" val="2585519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EA3B81-4CD8-1ABF-E0B1-DD2EBF737573}"/>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F4751271-F7CF-ADF5-CF4E-D0E55548932F}"/>
              </a:ext>
            </a:extLst>
          </p:cNvPr>
          <p:cNvSpPr>
            <a:spLocks noGrp="1"/>
          </p:cNvSpPr>
          <p:nvPr>
            <p:ph type="title"/>
          </p:nvPr>
        </p:nvSpPr>
        <p:spPr>
          <a:xfrm>
            <a:off x="838200" y="112543"/>
            <a:ext cx="10515600" cy="568494"/>
          </a:xfrm>
        </p:spPr>
        <p:txBody>
          <a:bodyPr>
            <a:noAutofit/>
          </a:bodyPr>
          <a:lstStyle/>
          <a:p>
            <a:pPr algn="ctr">
              <a:lnSpc>
                <a:spcPct val="100000"/>
              </a:lnSpc>
            </a:pPr>
            <a:r>
              <a:rPr lang="tr-TR" sz="3600" dirty="0"/>
              <a:t>Frekans Analizi Görsel</a:t>
            </a:r>
          </a:p>
        </p:txBody>
      </p:sp>
      <p:sp>
        <p:nvSpPr>
          <p:cNvPr id="3" name="İçerik Yer Tutucusu 2">
            <a:extLst>
              <a:ext uri="{FF2B5EF4-FFF2-40B4-BE49-F238E27FC236}">
                <a16:creationId xmlns:a16="http://schemas.microsoft.com/office/drawing/2014/main" id="{401B5B85-CB24-7182-98F6-844924C0BA7C}"/>
              </a:ext>
            </a:extLst>
          </p:cNvPr>
          <p:cNvSpPr>
            <a:spLocks noGrp="1"/>
          </p:cNvSpPr>
          <p:nvPr>
            <p:ph idx="1"/>
          </p:nvPr>
        </p:nvSpPr>
        <p:spPr>
          <a:xfrm>
            <a:off x="838200" y="787792"/>
            <a:ext cx="10515600" cy="5389172"/>
          </a:xfrm>
        </p:spPr>
        <p:txBody>
          <a:bodyPr>
            <a:normAutofit/>
          </a:bodyPr>
          <a:lstStyle/>
          <a:p>
            <a:pPr marL="0" indent="0" algn="just">
              <a:lnSpc>
                <a:spcPct val="150000"/>
              </a:lnSpc>
              <a:spcBef>
                <a:spcPts val="600"/>
              </a:spcBef>
              <a:spcAft>
                <a:spcPts val="600"/>
              </a:spcAft>
              <a:buNone/>
            </a:pPr>
            <a:r>
              <a:rPr lang="tr-TR" sz="2200" dirty="0"/>
              <a:t>Not: Klasik kriptografide bir metni mono alfabetik algoritmalar ile şifrelediğimiz zaman kelimelerin yeri değişebilir ama tekrar etme sıklığı değişmez!!!</a:t>
            </a:r>
          </a:p>
          <a:p>
            <a:pPr marL="0" indent="0" algn="just">
              <a:lnSpc>
                <a:spcPct val="150000"/>
              </a:lnSpc>
              <a:spcBef>
                <a:spcPts val="600"/>
              </a:spcBef>
              <a:spcAft>
                <a:spcPts val="600"/>
              </a:spcAft>
              <a:buNone/>
            </a:pPr>
            <a:endParaRPr lang="tr-TR" sz="2200" dirty="0"/>
          </a:p>
        </p:txBody>
      </p:sp>
      <p:pic>
        <p:nvPicPr>
          <p:cNvPr id="5" name="Resim 4" descr="diyagram, ekran görüntüsü, çizgi içeren bir resim&#10;&#10;Açıklama otomatik olarak oluşturuldu">
            <a:extLst>
              <a:ext uri="{FF2B5EF4-FFF2-40B4-BE49-F238E27FC236}">
                <a16:creationId xmlns:a16="http://schemas.microsoft.com/office/drawing/2014/main" id="{27A5E30B-0AB5-26E6-84B4-CCB8A8DA1E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36037" y="1824269"/>
            <a:ext cx="6173723" cy="5033731"/>
          </a:xfrm>
          <a:prstGeom prst="rect">
            <a:avLst/>
          </a:prstGeom>
        </p:spPr>
      </p:pic>
    </p:spTree>
    <p:extLst>
      <p:ext uri="{BB962C8B-B14F-4D97-AF65-F5344CB8AC3E}">
        <p14:creationId xmlns:p14="http://schemas.microsoft.com/office/powerpoint/2010/main" val="5832900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EA3B81-4CD8-1ABF-E0B1-DD2EBF737573}"/>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F4751271-F7CF-ADF5-CF4E-D0E55548932F}"/>
              </a:ext>
            </a:extLst>
          </p:cNvPr>
          <p:cNvSpPr>
            <a:spLocks noGrp="1"/>
          </p:cNvSpPr>
          <p:nvPr>
            <p:ph type="title"/>
          </p:nvPr>
        </p:nvSpPr>
        <p:spPr>
          <a:xfrm>
            <a:off x="838200" y="112543"/>
            <a:ext cx="10515600" cy="568494"/>
          </a:xfrm>
        </p:spPr>
        <p:txBody>
          <a:bodyPr>
            <a:noAutofit/>
          </a:bodyPr>
          <a:lstStyle/>
          <a:p>
            <a:pPr algn="ctr">
              <a:lnSpc>
                <a:spcPct val="100000"/>
              </a:lnSpc>
            </a:pPr>
            <a:r>
              <a:rPr lang="tr-TR" sz="3600" dirty="0"/>
              <a:t>İlk Kırılma: Poli Alfabetik Algoritma</a:t>
            </a:r>
          </a:p>
        </p:txBody>
      </p:sp>
      <p:pic>
        <p:nvPicPr>
          <p:cNvPr id="5" name="İçerik Yer Tutucusu 4" descr="metin, ekran görüntüsü, yazı tipi, daire içeren bir resim&#10;&#10;Açıklama otomatik olarak oluşturuldu">
            <a:extLst>
              <a:ext uri="{FF2B5EF4-FFF2-40B4-BE49-F238E27FC236}">
                <a16:creationId xmlns:a16="http://schemas.microsoft.com/office/drawing/2014/main" id="{30E70263-194A-D508-FE95-93843A83AE5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59899" y="681036"/>
            <a:ext cx="11586706" cy="5002311"/>
          </a:xfrm>
        </p:spPr>
      </p:pic>
    </p:spTree>
    <p:extLst>
      <p:ext uri="{BB962C8B-B14F-4D97-AF65-F5344CB8AC3E}">
        <p14:creationId xmlns:p14="http://schemas.microsoft.com/office/powerpoint/2010/main" val="36762189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EA3B81-4CD8-1ABF-E0B1-DD2EBF737573}"/>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F4751271-F7CF-ADF5-CF4E-D0E55548932F}"/>
              </a:ext>
            </a:extLst>
          </p:cNvPr>
          <p:cNvSpPr>
            <a:spLocks noGrp="1"/>
          </p:cNvSpPr>
          <p:nvPr>
            <p:ph type="title"/>
          </p:nvPr>
        </p:nvSpPr>
        <p:spPr>
          <a:xfrm>
            <a:off x="838200" y="112543"/>
            <a:ext cx="10515600" cy="568494"/>
          </a:xfrm>
        </p:spPr>
        <p:txBody>
          <a:bodyPr>
            <a:noAutofit/>
          </a:bodyPr>
          <a:lstStyle/>
          <a:p>
            <a:pPr algn="ctr">
              <a:lnSpc>
                <a:spcPct val="100000"/>
              </a:lnSpc>
            </a:pPr>
            <a:r>
              <a:rPr lang="tr-TR" sz="3600" dirty="0"/>
              <a:t>Vigenére Şifreleme</a:t>
            </a:r>
          </a:p>
        </p:txBody>
      </p:sp>
      <p:pic>
        <p:nvPicPr>
          <p:cNvPr id="5" name="İçerik Yer Tutucusu 4" descr="metin, ekran görüntüsü, yazı tipi, sayı, numara içeren bir resim&#10;&#10;Açıklama otomatik olarak oluşturuldu">
            <a:extLst>
              <a:ext uri="{FF2B5EF4-FFF2-40B4-BE49-F238E27FC236}">
                <a16:creationId xmlns:a16="http://schemas.microsoft.com/office/drawing/2014/main" id="{034D4416-2B05-AD1E-0A46-B23CDA6B78E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041060"/>
            <a:ext cx="10515600" cy="4882242"/>
          </a:xfrm>
        </p:spPr>
      </p:pic>
    </p:spTree>
    <p:extLst>
      <p:ext uri="{BB962C8B-B14F-4D97-AF65-F5344CB8AC3E}">
        <p14:creationId xmlns:p14="http://schemas.microsoft.com/office/powerpoint/2010/main" val="39933456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EA3B81-4CD8-1ABF-E0B1-DD2EBF737573}"/>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F4751271-F7CF-ADF5-CF4E-D0E55548932F}"/>
              </a:ext>
            </a:extLst>
          </p:cNvPr>
          <p:cNvSpPr>
            <a:spLocks noGrp="1"/>
          </p:cNvSpPr>
          <p:nvPr>
            <p:ph type="title"/>
          </p:nvPr>
        </p:nvSpPr>
        <p:spPr>
          <a:xfrm>
            <a:off x="838200" y="112543"/>
            <a:ext cx="10515600" cy="568494"/>
          </a:xfrm>
        </p:spPr>
        <p:txBody>
          <a:bodyPr>
            <a:noAutofit/>
          </a:bodyPr>
          <a:lstStyle/>
          <a:p>
            <a:pPr algn="ctr">
              <a:lnSpc>
                <a:spcPct val="100000"/>
              </a:lnSpc>
            </a:pPr>
            <a:r>
              <a:rPr lang="tr-TR" sz="3600" dirty="0"/>
              <a:t>SORU</a:t>
            </a:r>
          </a:p>
        </p:txBody>
      </p:sp>
      <p:sp>
        <p:nvSpPr>
          <p:cNvPr id="3" name="İçerik Yer Tutucusu 2">
            <a:extLst>
              <a:ext uri="{FF2B5EF4-FFF2-40B4-BE49-F238E27FC236}">
                <a16:creationId xmlns:a16="http://schemas.microsoft.com/office/drawing/2014/main" id="{401B5B85-CB24-7182-98F6-844924C0BA7C}"/>
              </a:ext>
            </a:extLst>
          </p:cNvPr>
          <p:cNvSpPr>
            <a:spLocks noGrp="1"/>
          </p:cNvSpPr>
          <p:nvPr>
            <p:ph idx="1"/>
          </p:nvPr>
        </p:nvSpPr>
        <p:spPr>
          <a:xfrm>
            <a:off x="838200" y="787792"/>
            <a:ext cx="10515600" cy="5389172"/>
          </a:xfrm>
        </p:spPr>
        <p:txBody>
          <a:bodyPr>
            <a:normAutofit/>
          </a:bodyPr>
          <a:lstStyle/>
          <a:p>
            <a:pPr marL="0" indent="0" algn="just">
              <a:lnSpc>
                <a:spcPct val="150000"/>
              </a:lnSpc>
              <a:spcBef>
                <a:spcPts val="600"/>
              </a:spcBef>
              <a:spcAft>
                <a:spcPts val="600"/>
              </a:spcAft>
              <a:buNone/>
            </a:pPr>
            <a:r>
              <a:rPr lang="tr-TR" sz="2200" dirty="0"/>
              <a:t>Klasik dönemdeki kriptografi algoritmalarında boşluk karakteri ya da rakamlar da şifreleniyor muydu?</a:t>
            </a:r>
          </a:p>
          <a:p>
            <a:pPr marL="0" indent="0" algn="just">
              <a:lnSpc>
                <a:spcPct val="150000"/>
              </a:lnSpc>
              <a:spcBef>
                <a:spcPts val="600"/>
              </a:spcBef>
              <a:spcAft>
                <a:spcPts val="600"/>
              </a:spcAft>
              <a:buNone/>
            </a:pPr>
            <a:r>
              <a:rPr lang="tr-TR" sz="2200" dirty="0"/>
              <a:t>Bunların şifrelenmesi için nasıl bir yol izleniyordu?</a:t>
            </a:r>
          </a:p>
        </p:txBody>
      </p:sp>
    </p:spTree>
    <p:extLst>
      <p:ext uri="{BB962C8B-B14F-4D97-AF65-F5344CB8AC3E}">
        <p14:creationId xmlns:p14="http://schemas.microsoft.com/office/powerpoint/2010/main" val="39106011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EA3B81-4CD8-1ABF-E0B1-DD2EBF737573}"/>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F4751271-F7CF-ADF5-CF4E-D0E55548932F}"/>
              </a:ext>
            </a:extLst>
          </p:cNvPr>
          <p:cNvSpPr>
            <a:spLocks noGrp="1"/>
          </p:cNvSpPr>
          <p:nvPr>
            <p:ph type="title"/>
          </p:nvPr>
        </p:nvSpPr>
        <p:spPr>
          <a:xfrm>
            <a:off x="838200" y="112543"/>
            <a:ext cx="10515600" cy="568494"/>
          </a:xfrm>
        </p:spPr>
        <p:txBody>
          <a:bodyPr>
            <a:noAutofit/>
          </a:bodyPr>
          <a:lstStyle/>
          <a:p>
            <a:pPr algn="ctr">
              <a:lnSpc>
                <a:spcPct val="100000"/>
              </a:lnSpc>
            </a:pPr>
            <a:r>
              <a:rPr lang="tr-TR" sz="3600" dirty="0"/>
              <a:t>Kriptoloji, Kriptografi ve Kripto Analiz</a:t>
            </a:r>
          </a:p>
        </p:txBody>
      </p:sp>
      <p:sp>
        <p:nvSpPr>
          <p:cNvPr id="3" name="İçerik Yer Tutucusu 2">
            <a:extLst>
              <a:ext uri="{FF2B5EF4-FFF2-40B4-BE49-F238E27FC236}">
                <a16:creationId xmlns:a16="http://schemas.microsoft.com/office/drawing/2014/main" id="{401B5B85-CB24-7182-98F6-844924C0BA7C}"/>
              </a:ext>
            </a:extLst>
          </p:cNvPr>
          <p:cNvSpPr>
            <a:spLocks noGrp="1"/>
          </p:cNvSpPr>
          <p:nvPr>
            <p:ph idx="1"/>
          </p:nvPr>
        </p:nvSpPr>
        <p:spPr>
          <a:xfrm>
            <a:off x="838200" y="787792"/>
            <a:ext cx="10515600" cy="5389172"/>
          </a:xfrm>
        </p:spPr>
        <p:txBody>
          <a:bodyPr>
            <a:normAutofit/>
          </a:bodyPr>
          <a:lstStyle/>
          <a:p>
            <a:pPr marL="0" indent="0" algn="just">
              <a:lnSpc>
                <a:spcPct val="150000"/>
              </a:lnSpc>
              <a:spcBef>
                <a:spcPts val="600"/>
              </a:spcBef>
              <a:spcAft>
                <a:spcPts val="600"/>
              </a:spcAft>
              <a:buNone/>
            </a:pPr>
            <a:r>
              <a:rPr lang="tr-TR" sz="2200" b="1" dirty="0"/>
              <a:t>Kriptoloji</a:t>
            </a:r>
            <a:r>
              <a:rPr lang="tr-TR" sz="2200" dirty="0"/>
              <a:t>, kriptografi ve kripto analiz olmak üzere iki ana dalı içeren, şifreli yazıların incelenmesiyle ilgilenen bilimsel çalışma alanıdır. Yani kriptoloji, hem kriptografiyi hem de kripto analizi kapsar ve bu alandaki genel çalışmaların adıdır.</a:t>
            </a:r>
          </a:p>
        </p:txBody>
      </p:sp>
    </p:spTree>
    <p:extLst>
      <p:ext uri="{BB962C8B-B14F-4D97-AF65-F5344CB8AC3E}">
        <p14:creationId xmlns:p14="http://schemas.microsoft.com/office/powerpoint/2010/main" val="25832182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EA3B81-4CD8-1ABF-E0B1-DD2EBF737573}"/>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F4751271-F7CF-ADF5-CF4E-D0E55548932F}"/>
              </a:ext>
            </a:extLst>
          </p:cNvPr>
          <p:cNvSpPr>
            <a:spLocks noGrp="1"/>
          </p:cNvSpPr>
          <p:nvPr>
            <p:ph type="title"/>
          </p:nvPr>
        </p:nvSpPr>
        <p:spPr>
          <a:xfrm>
            <a:off x="838200" y="112543"/>
            <a:ext cx="10515600" cy="568494"/>
          </a:xfrm>
        </p:spPr>
        <p:txBody>
          <a:bodyPr>
            <a:noAutofit/>
          </a:bodyPr>
          <a:lstStyle/>
          <a:p>
            <a:pPr algn="ctr">
              <a:lnSpc>
                <a:spcPct val="100000"/>
              </a:lnSpc>
            </a:pPr>
            <a:r>
              <a:rPr lang="tr-TR" sz="3600" dirty="0"/>
              <a:t>Şimdi Sıra Sizde</a:t>
            </a:r>
          </a:p>
        </p:txBody>
      </p:sp>
      <p:sp>
        <p:nvSpPr>
          <p:cNvPr id="3" name="İçerik Yer Tutucusu 2">
            <a:extLst>
              <a:ext uri="{FF2B5EF4-FFF2-40B4-BE49-F238E27FC236}">
                <a16:creationId xmlns:a16="http://schemas.microsoft.com/office/drawing/2014/main" id="{401B5B85-CB24-7182-98F6-844924C0BA7C}"/>
              </a:ext>
            </a:extLst>
          </p:cNvPr>
          <p:cNvSpPr>
            <a:spLocks noGrp="1"/>
          </p:cNvSpPr>
          <p:nvPr>
            <p:ph idx="1"/>
          </p:nvPr>
        </p:nvSpPr>
        <p:spPr>
          <a:xfrm>
            <a:off x="838200" y="787792"/>
            <a:ext cx="10515600" cy="5389172"/>
          </a:xfrm>
        </p:spPr>
        <p:txBody>
          <a:bodyPr>
            <a:normAutofit/>
          </a:bodyPr>
          <a:lstStyle/>
          <a:p>
            <a:pPr marL="0" indent="0" algn="just">
              <a:lnSpc>
                <a:spcPct val="150000"/>
              </a:lnSpc>
              <a:spcBef>
                <a:spcPts val="600"/>
              </a:spcBef>
              <a:spcAft>
                <a:spcPts val="600"/>
              </a:spcAft>
              <a:buNone/>
            </a:pPr>
            <a:r>
              <a:rPr lang="tr-TR" sz="2200" dirty="0"/>
              <a:t>Vigenére Algoritmasını kullanarak </a:t>
            </a:r>
            <a:r>
              <a:rPr lang="tr-TR" sz="2200" b="1" dirty="0"/>
              <a:t>Merhaba</a:t>
            </a:r>
            <a:r>
              <a:rPr lang="tr-TR" sz="2200" dirty="0"/>
              <a:t> kelimesini şifreleyiniz. Anahtar: </a:t>
            </a:r>
            <a:r>
              <a:rPr lang="tr-TR" sz="2200" b="1" dirty="0"/>
              <a:t>Su</a:t>
            </a:r>
          </a:p>
          <a:p>
            <a:pPr marL="0" indent="0" algn="just">
              <a:lnSpc>
                <a:spcPct val="150000"/>
              </a:lnSpc>
              <a:spcBef>
                <a:spcPts val="600"/>
              </a:spcBef>
              <a:spcAft>
                <a:spcPts val="600"/>
              </a:spcAft>
              <a:buNone/>
            </a:pPr>
            <a:endParaRPr lang="tr-TR" sz="2200" dirty="0"/>
          </a:p>
          <a:p>
            <a:pPr marL="0" indent="0" algn="just">
              <a:lnSpc>
                <a:spcPct val="150000"/>
              </a:lnSpc>
              <a:spcBef>
                <a:spcPts val="600"/>
              </a:spcBef>
              <a:spcAft>
                <a:spcPts val="600"/>
              </a:spcAft>
              <a:buNone/>
            </a:pPr>
            <a:endParaRPr lang="tr-TR" sz="2200" dirty="0"/>
          </a:p>
          <a:p>
            <a:pPr marL="0" indent="0" algn="just">
              <a:lnSpc>
                <a:spcPct val="150000"/>
              </a:lnSpc>
              <a:spcBef>
                <a:spcPts val="600"/>
              </a:spcBef>
              <a:spcAft>
                <a:spcPts val="600"/>
              </a:spcAft>
              <a:buNone/>
            </a:pPr>
            <a:endParaRPr lang="tr-TR" sz="2200" dirty="0"/>
          </a:p>
        </p:txBody>
      </p:sp>
      <p:pic>
        <p:nvPicPr>
          <p:cNvPr id="5" name="Resim 4" descr="metin, kalıp, desen, düzen, siyah beyaz, ekran görüntüsü içeren bir resim&#10;&#10;Açıklama otomatik olarak oluşturuldu">
            <a:extLst>
              <a:ext uri="{FF2B5EF4-FFF2-40B4-BE49-F238E27FC236}">
                <a16:creationId xmlns:a16="http://schemas.microsoft.com/office/drawing/2014/main" id="{C1ECF8BE-F9C5-7894-7F2E-B5E8F8248B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64201" y="1320603"/>
            <a:ext cx="8263597" cy="5506329"/>
          </a:xfrm>
          <a:prstGeom prst="rect">
            <a:avLst/>
          </a:prstGeom>
        </p:spPr>
      </p:pic>
    </p:spTree>
    <p:extLst>
      <p:ext uri="{BB962C8B-B14F-4D97-AF65-F5344CB8AC3E}">
        <p14:creationId xmlns:p14="http://schemas.microsoft.com/office/powerpoint/2010/main" val="9475780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EA3B81-4CD8-1ABF-E0B1-DD2EBF737573}"/>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F4751271-F7CF-ADF5-CF4E-D0E55548932F}"/>
              </a:ext>
            </a:extLst>
          </p:cNvPr>
          <p:cNvSpPr>
            <a:spLocks noGrp="1"/>
          </p:cNvSpPr>
          <p:nvPr>
            <p:ph type="title"/>
          </p:nvPr>
        </p:nvSpPr>
        <p:spPr>
          <a:xfrm>
            <a:off x="838200" y="112543"/>
            <a:ext cx="10515600" cy="568494"/>
          </a:xfrm>
        </p:spPr>
        <p:txBody>
          <a:bodyPr>
            <a:noAutofit/>
          </a:bodyPr>
          <a:lstStyle/>
          <a:p>
            <a:pPr algn="ctr">
              <a:lnSpc>
                <a:spcPct val="100000"/>
              </a:lnSpc>
            </a:pPr>
            <a:r>
              <a:rPr lang="tr-TR" sz="3600" dirty="0"/>
              <a:t>Modern Dönem Kriptografi Uygulamaları</a:t>
            </a:r>
          </a:p>
        </p:txBody>
      </p:sp>
      <p:pic>
        <p:nvPicPr>
          <p:cNvPr id="5" name="İçerik Yer Tutucusu 4" descr="metin, ekran görüntüsü içeren bir resim&#10;&#10;Açıklama otomatik olarak oluşturuldu">
            <a:extLst>
              <a:ext uri="{FF2B5EF4-FFF2-40B4-BE49-F238E27FC236}">
                <a16:creationId xmlns:a16="http://schemas.microsoft.com/office/drawing/2014/main" id="{7F0216F3-0760-2F46-93FC-EA32C7C8C30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3307" y="1139038"/>
            <a:ext cx="11465385" cy="5078881"/>
          </a:xfrm>
        </p:spPr>
      </p:pic>
    </p:spTree>
    <p:extLst>
      <p:ext uri="{BB962C8B-B14F-4D97-AF65-F5344CB8AC3E}">
        <p14:creationId xmlns:p14="http://schemas.microsoft.com/office/powerpoint/2010/main" val="23566945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EA3B81-4CD8-1ABF-E0B1-DD2EBF737573}"/>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F4751271-F7CF-ADF5-CF4E-D0E55548932F}"/>
              </a:ext>
            </a:extLst>
          </p:cNvPr>
          <p:cNvSpPr>
            <a:spLocks noGrp="1"/>
          </p:cNvSpPr>
          <p:nvPr>
            <p:ph type="title"/>
          </p:nvPr>
        </p:nvSpPr>
        <p:spPr>
          <a:xfrm>
            <a:off x="838200" y="112543"/>
            <a:ext cx="10515600" cy="568494"/>
          </a:xfrm>
        </p:spPr>
        <p:txBody>
          <a:bodyPr>
            <a:noAutofit/>
          </a:bodyPr>
          <a:lstStyle/>
          <a:p>
            <a:pPr algn="ctr">
              <a:lnSpc>
                <a:spcPct val="100000"/>
              </a:lnSpc>
            </a:pPr>
            <a:r>
              <a:rPr lang="tr-TR" sz="3600" dirty="0"/>
              <a:t>Modern Dönem Kriptografi Uygulamaları</a:t>
            </a:r>
          </a:p>
        </p:txBody>
      </p:sp>
      <p:pic>
        <p:nvPicPr>
          <p:cNvPr id="5" name="İçerik Yer Tutucusu 4" descr="metin, insan yüzü, ekran görüntüsü, kişi, şahıs içeren bir resim&#10;&#10;Açıklama otomatik olarak oluşturuldu">
            <a:extLst>
              <a:ext uri="{FF2B5EF4-FFF2-40B4-BE49-F238E27FC236}">
                <a16:creationId xmlns:a16="http://schemas.microsoft.com/office/drawing/2014/main" id="{CC6BE2B2-83F8-F6AE-9448-4E84B273F20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292492"/>
            <a:ext cx="10515600" cy="4379378"/>
          </a:xfrm>
        </p:spPr>
      </p:pic>
    </p:spTree>
    <p:extLst>
      <p:ext uri="{BB962C8B-B14F-4D97-AF65-F5344CB8AC3E}">
        <p14:creationId xmlns:p14="http://schemas.microsoft.com/office/powerpoint/2010/main" val="9728106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EA3B81-4CD8-1ABF-E0B1-DD2EBF737573}"/>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F4751271-F7CF-ADF5-CF4E-D0E55548932F}"/>
              </a:ext>
            </a:extLst>
          </p:cNvPr>
          <p:cNvSpPr>
            <a:spLocks noGrp="1"/>
          </p:cNvSpPr>
          <p:nvPr>
            <p:ph type="title"/>
          </p:nvPr>
        </p:nvSpPr>
        <p:spPr>
          <a:xfrm>
            <a:off x="838200" y="112543"/>
            <a:ext cx="10515600" cy="568494"/>
          </a:xfrm>
        </p:spPr>
        <p:txBody>
          <a:bodyPr>
            <a:noAutofit/>
          </a:bodyPr>
          <a:lstStyle/>
          <a:p>
            <a:pPr algn="ctr">
              <a:lnSpc>
                <a:spcPct val="100000"/>
              </a:lnSpc>
            </a:pPr>
            <a:r>
              <a:rPr lang="tr-TR" sz="3600" dirty="0"/>
              <a:t>Modern Dönem Kriptografi Algoritmalar</a:t>
            </a:r>
          </a:p>
        </p:txBody>
      </p:sp>
      <p:pic>
        <p:nvPicPr>
          <p:cNvPr id="5" name="İçerik Yer Tutucusu 4" descr="metin, ekran görüntüsü, yazı tipi içeren bir resim&#10;&#10;Açıklama otomatik olarak oluşturuldu">
            <a:extLst>
              <a:ext uri="{FF2B5EF4-FFF2-40B4-BE49-F238E27FC236}">
                <a16:creationId xmlns:a16="http://schemas.microsoft.com/office/drawing/2014/main" id="{98207522-8B6D-C38F-A1F1-8590063C724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26969" y="804406"/>
            <a:ext cx="11660019" cy="5497920"/>
          </a:xfrm>
        </p:spPr>
      </p:pic>
    </p:spTree>
    <p:extLst>
      <p:ext uri="{BB962C8B-B14F-4D97-AF65-F5344CB8AC3E}">
        <p14:creationId xmlns:p14="http://schemas.microsoft.com/office/powerpoint/2010/main" val="31542779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EA3B81-4CD8-1ABF-E0B1-DD2EBF737573}"/>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F4751271-F7CF-ADF5-CF4E-D0E55548932F}"/>
              </a:ext>
            </a:extLst>
          </p:cNvPr>
          <p:cNvSpPr>
            <a:spLocks noGrp="1"/>
          </p:cNvSpPr>
          <p:nvPr>
            <p:ph type="title"/>
          </p:nvPr>
        </p:nvSpPr>
        <p:spPr>
          <a:xfrm>
            <a:off x="838200" y="112543"/>
            <a:ext cx="10515600" cy="568494"/>
          </a:xfrm>
        </p:spPr>
        <p:txBody>
          <a:bodyPr>
            <a:noAutofit/>
          </a:bodyPr>
          <a:lstStyle/>
          <a:p>
            <a:pPr algn="ctr">
              <a:lnSpc>
                <a:spcPct val="100000"/>
              </a:lnSpc>
            </a:pPr>
            <a:r>
              <a:rPr lang="tr-TR" sz="3600" dirty="0"/>
              <a:t>Modern Dönem Kriptografi Algoritmalar</a:t>
            </a:r>
          </a:p>
        </p:txBody>
      </p:sp>
      <p:pic>
        <p:nvPicPr>
          <p:cNvPr id="5" name="İçerik Yer Tutucusu 4" descr="metin, ekran görüntüsü, insan yüzü, adam, insan içeren bir resim&#10;&#10;Açıklama otomatik olarak oluşturuldu">
            <a:extLst>
              <a:ext uri="{FF2B5EF4-FFF2-40B4-BE49-F238E27FC236}">
                <a16:creationId xmlns:a16="http://schemas.microsoft.com/office/drawing/2014/main" id="{81498024-E5A1-B617-FDD7-B24B2D36F9F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95391" y="1365542"/>
            <a:ext cx="11601217" cy="4900367"/>
          </a:xfrm>
        </p:spPr>
      </p:pic>
    </p:spTree>
    <p:extLst>
      <p:ext uri="{BB962C8B-B14F-4D97-AF65-F5344CB8AC3E}">
        <p14:creationId xmlns:p14="http://schemas.microsoft.com/office/powerpoint/2010/main" val="21828687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EA3B81-4CD8-1ABF-E0B1-DD2EBF737573}"/>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F4751271-F7CF-ADF5-CF4E-D0E55548932F}"/>
              </a:ext>
            </a:extLst>
          </p:cNvPr>
          <p:cNvSpPr>
            <a:spLocks noGrp="1"/>
          </p:cNvSpPr>
          <p:nvPr>
            <p:ph type="title"/>
          </p:nvPr>
        </p:nvSpPr>
        <p:spPr>
          <a:xfrm>
            <a:off x="838200" y="112543"/>
            <a:ext cx="10515600" cy="568494"/>
          </a:xfrm>
        </p:spPr>
        <p:txBody>
          <a:bodyPr>
            <a:noAutofit/>
          </a:bodyPr>
          <a:lstStyle/>
          <a:p>
            <a:pPr algn="ctr">
              <a:lnSpc>
                <a:spcPct val="100000"/>
              </a:lnSpc>
            </a:pPr>
            <a:r>
              <a:rPr lang="tr-TR" sz="3600" dirty="0"/>
              <a:t>Modern Dönem Kriptografi Algoritmalar</a:t>
            </a:r>
          </a:p>
        </p:txBody>
      </p:sp>
      <p:sp>
        <p:nvSpPr>
          <p:cNvPr id="4" name="İçerik Yer Tutucusu 3">
            <a:extLst>
              <a:ext uri="{FF2B5EF4-FFF2-40B4-BE49-F238E27FC236}">
                <a16:creationId xmlns:a16="http://schemas.microsoft.com/office/drawing/2014/main" id="{8AC24BEB-3091-3AD5-FF3E-C50887757EEB}"/>
              </a:ext>
            </a:extLst>
          </p:cNvPr>
          <p:cNvSpPr>
            <a:spLocks noGrp="1"/>
          </p:cNvSpPr>
          <p:nvPr>
            <p:ph idx="1"/>
          </p:nvPr>
        </p:nvSpPr>
        <p:spPr>
          <a:xfrm>
            <a:off x="838200" y="681037"/>
            <a:ext cx="10515600" cy="5495926"/>
          </a:xfrm>
        </p:spPr>
        <p:txBody>
          <a:bodyPr>
            <a:normAutofit/>
          </a:bodyPr>
          <a:lstStyle/>
          <a:p>
            <a:pPr marL="0" indent="0" algn="just">
              <a:lnSpc>
                <a:spcPct val="150000"/>
              </a:lnSpc>
              <a:spcBef>
                <a:spcPts val="600"/>
              </a:spcBef>
              <a:spcAft>
                <a:spcPts val="600"/>
              </a:spcAft>
              <a:buNone/>
            </a:pPr>
            <a:r>
              <a:rPr lang="tr-TR" sz="2200" dirty="0"/>
              <a:t>20. yüzyılın ortasından itibaren yaşanan bu gelişmeler ile kriptografi alanında artık mekanik dönem kapanmış ve elektro-manyetik dönem başlamıştır.</a:t>
            </a:r>
          </a:p>
        </p:txBody>
      </p:sp>
    </p:spTree>
    <p:extLst>
      <p:ext uri="{BB962C8B-B14F-4D97-AF65-F5344CB8AC3E}">
        <p14:creationId xmlns:p14="http://schemas.microsoft.com/office/powerpoint/2010/main" val="36758656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EA3B81-4CD8-1ABF-E0B1-DD2EBF737573}"/>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F4751271-F7CF-ADF5-CF4E-D0E55548932F}"/>
              </a:ext>
            </a:extLst>
          </p:cNvPr>
          <p:cNvSpPr>
            <a:spLocks noGrp="1"/>
          </p:cNvSpPr>
          <p:nvPr>
            <p:ph type="title"/>
          </p:nvPr>
        </p:nvSpPr>
        <p:spPr>
          <a:xfrm>
            <a:off x="838200" y="112543"/>
            <a:ext cx="10515600" cy="568494"/>
          </a:xfrm>
        </p:spPr>
        <p:txBody>
          <a:bodyPr>
            <a:noAutofit/>
          </a:bodyPr>
          <a:lstStyle/>
          <a:p>
            <a:pPr algn="ctr">
              <a:lnSpc>
                <a:spcPct val="100000"/>
              </a:lnSpc>
            </a:pPr>
            <a:r>
              <a:rPr lang="tr-TR" sz="3600" dirty="0"/>
              <a:t>Temel Kavramlar</a:t>
            </a:r>
          </a:p>
        </p:txBody>
      </p:sp>
      <p:sp>
        <p:nvSpPr>
          <p:cNvPr id="3" name="İçerik Yer Tutucusu 2">
            <a:extLst>
              <a:ext uri="{FF2B5EF4-FFF2-40B4-BE49-F238E27FC236}">
                <a16:creationId xmlns:a16="http://schemas.microsoft.com/office/drawing/2014/main" id="{401B5B85-CB24-7182-98F6-844924C0BA7C}"/>
              </a:ext>
            </a:extLst>
          </p:cNvPr>
          <p:cNvSpPr>
            <a:spLocks noGrp="1"/>
          </p:cNvSpPr>
          <p:nvPr>
            <p:ph idx="1"/>
          </p:nvPr>
        </p:nvSpPr>
        <p:spPr>
          <a:xfrm>
            <a:off x="838200" y="787792"/>
            <a:ext cx="10515600" cy="5389172"/>
          </a:xfrm>
        </p:spPr>
        <p:txBody>
          <a:bodyPr>
            <a:normAutofit/>
          </a:bodyPr>
          <a:lstStyle/>
          <a:p>
            <a:pPr marL="0" indent="0" algn="just">
              <a:lnSpc>
                <a:spcPct val="150000"/>
              </a:lnSpc>
              <a:spcBef>
                <a:spcPts val="600"/>
              </a:spcBef>
              <a:spcAft>
                <a:spcPts val="600"/>
              </a:spcAft>
              <a:buNone/>
            </a:pPr>
            <a:r>
              <a:rPr lang="tr-TR" sz="2200" b="1" dirty="0"/>
              <a:t>Bipolar transistör</a:t>
            </a:r>
            <a:r>
              <a:rPr lang="tr-TR" sz="2200" dirty="0"/>
              <a:t>, yarı iletken malzemelerden yapılan ve elektrik sinyallerini kontrol etmek için kullanılan bir elektronik bileşendir.</a:t>
            </a:r>
          </a:p>
        </p:txBody>
      </p:sp>
    </p:spTree>
    <p:extLst>
      <p:ext uri="{BB962C8B-B14F-4D97-AF65-F5344CB8AC3E}">
        <p14:creationId xmlns:p14="http://schemas.microsoft.com/office/powerpoint/2010/main" val="5608464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EA3B81-4CD8-1ABF-E0B1-DD2EBF737573}"/>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F4751271-F7CF-ADF5-CF4E-D0E55548932F}"/>
              </a:ext>
            </a:extLst>
          </p:cNvPr>
          <p:cNvSpPr>
            <a:spLocks noGrp="1"/>
          </p:cNvSpPr>
          <p:nvPr>
            <p:ph type="title"/>
          </p:nvPr>
        </p:nvSpPr>
        <p:spPr>
          <a:xfrm>
            <a:off x="838200" y="112543"/>
            <a:ext cx="10515600" cy="568494"/>
          </a:xfrm>
        </p:spPr>
        <p:txBody>
          <a:bodyPr>
            <a:noAutofit/>
          </a:bodyPr>
          <a:lstStyle/>
          <a:p>
            <a:pPr algn="ctr">
              <a:lnSpc>
                <a:spcPct val="100000"/>
              </a:lnSpc>
            </a:pPr>
            <a:r>
              <a:rPr lang="tr-TR" sz="3600" dirty="0"/>
              <a:t>Temel Kavramlar</a:t>
            </a:r>
          </a:p>
        </p:txBody>
      </p:sp>
      <p:sp>
        <p:nvSpPr>
          <p:cNvPr id="3" name="İçerik Yer Tutucusu 2">
            <a:extLst>
              <a:ext uri="{FF2B5EF4-FFF2-40B4-BE49-F238E27FC236}">
                <a16:creationId xmlns:a16="http://schemas.microsoft.com/office/drawing/2014/main" id="{401B5B85-CB24-7182-98F6-844924C0BA7C}"/>
              </a:ext>
            </a:extLst>
          </p:cNvPr>
          <p:cNvSpPr>
            <a:spLocks noGrp="1"/>
          </p:cNvSpPr>
          <p:nvPr>
            <p:ph idx="1"/>
          </p:nvPr>
        </p:nvSpPr>
        <p:spPr>
          <a:xfrm>
            <a:off x="838200" y="787792"/>
            <a:ext cx="10515600" cy="5389172"/>
          </a:xfrm>
        </p:spPr>
        <p:txBody>
          <a:bodyPr>
            <a:normAutofit/>
          </a:bodyPr>
          <a:lstStyle/>
          <a:p>
            <a:pPr marL="0" indent="0" algn="just">
              <a:lnSpc>
                <a:spcPct val="150000"/>
              </a:lnSpc>
              <a:spcBef>
                <a:spcPts val="600"/>
              </a:spcBef>
              <a:spcAft>
                <a:spcPts val="600"/>
              </a:spcAft>
              <a:buNone/>
            </a:pPr>
            <a:r>
              <a:rPr lang="tr-TR" sz="2200" b="1" dirty="0"/>
              <a:t>Hibrit tümleşik devreler</a:t>
            </a:r>
            <a:r>
              <a:rPr lang="tr-TR" sz="2200" dirty="0"/>
              <a:t>, karmaşık bir entegre devre tasarımının bazı bileşenlerinin yonga üzerine entegre edilmesini gerektiren ancak diğer bileşenlerin daha büyük güç kapasitesi, yüksek sıcaklık toleransı veya daha yüksek güç yoğunluğu gereksinimleri gibi nedenlerle ayrı ayrı monte edilmesi gerektiği durumlarda kullanılır. Hibrit devrelerde, entegre devre teknolojisi genellikle mikroçipler gibi küçük, karmaşık fonksiyonları yerine getiren bileşenlerin üretimi için kullanılırken, </a:t>
            </a:r>
            <a:r>
              <a:rPr lang="tr-TR" sz="2200" dirty="0" err="1"/>
              <a:t>diskret</a:t>
            </a:r>
            <a:r>
              <a:rPr lang="tr-TR" sz="2200" dirty="0"/>
              <a:t> bileşenler (örneğin, transistörler, dirençler, kapasitörler) daha büyük güç ve performans gereksinimlerini karşılamak için kullanılır.</a:t>
            </a:r>
          </a:p>
        </p:txBody>
      </p:sp>
    </p:spTree>
    <p:extLst>
      <p:ext uri="{BB962C8B-B14F-4D97-AF65-F5344CB8AC3E}">
        <p14:creationId xmlns:p14="http://schemas.microsoft.com/office/powerpoint/2010/main" val="16954492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FB073D-709A-7F57-7823-D61823914C11}"/>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AACC4C81-87AF-169B-CD3F-0E716BDE089B}"/>
              </a:ext>
            </a:extLst>
          </p:cNvPr>
          <p:cNvSpPr>
            <a:spLocks noGrp="1"/>
          </p:cNvSpPr>
          <p:nvPr>
            <p:ph type="title"/>
          </p:nvPr>
        </p:nvSpPr>
        <p:spPr>
          <a:xfrm>
            <a:off x="838200" y="112543"/>
            <a:ext cx="10515600" cy="568494"/>
          </a:xfrm>
        </p:spPr>
        <p:txBody>
          <a:bodyPr>
            <a:noAutofit/>
          </a:bodyPr>
          <a:lstStyle/>
          <a:p>
            <a:pPr algn="ctr">
              <a:lnSpc>
                <a:spcPct val="100000"/>
              </a:lnSpc>
            </a:pPr>
            <a:r>
              <a:rPr lang="tr-TR" sz="3600" dirty="0"/>
              <a:t>KAYNAKLAR</a:t>
            </a:r>
          </a:p>
        </p:txBody>
      </p:sp>
      <p:sp>
        <p:nvSpPr>
          <p:cNvPr id="3" name="İçerik Yer Tutucusu 2">
            <a:extLst>
              <a:ext uri="{FF2B5EF4-FFF2-40B4-BE49-F238E27FC236}">
                <a16:creationId xmlns:a16="http://schemas.microsoft.com/office/drawing/2014/main" id="{0B0CC7CE-B3A4-4ACD-4031-5DF0F1E3E7E8}"/>
              </a:ext>
            </a:extLst>
          </p:cNvPr>
          <p:cNvSpPr>
            <a:spLocks noGrp="1"/>
          </p:cNvSpPr>
          <p:nvPr>
            <p:ph idx="1"/>
          </p:nvPr>
        </p:nvSpPr>
        <p:spPr>
          <a:xfrm>
            <a:off x="838200" y="787792"/>
            <a:ext cx="10515600" cy="5389172"/>
          </a:xfrm>
        </p:spPr>
        <p:txBody>
          <a:bodyPr>
            <a:normAutofit/>
          </a:bodyPr>
          <a:lstStyle/>
          <a:p>
            <a:pPr marL="0" indent="0" algn="just">
              <a:lnSpc>
                <a:spcPct val="150000"/>
              </a:lnSpc>
              <a:spcBef>
                <a:spcPts val="600"/>
              </a:spcBef>
              <a:spcAft>
                <a:spcPts val="600"/>
              </a:spcAft>
              <a:buNone/>
            </a:pPr>
            <a:r>
              <a:rPr lang="tr-TR" sz="2200" dirty="0"/>
              <a:t>Procenne Digital Security</a:t>
            </a:r>
          </a:p>
          <a:p>
            <a:pPr marL="0" indent="0" algn="just">
              <a:lnSpc>
                <a:spcPct val="150000"/>
              </a:lnSpc>
              <a:spcBef>
                <a:spcPts val="600"/>
              </a:spcBef>
              <a:spcAft>
                <a:spcPts val="600"/>
              </a:spcAft>
              <a:buNone/>
            </a:pPr>
            <a:r>
              <a:rPr lang="tr-TR" sz="2200" dirty="0"/>
              <a:t>Emre GÖNCÜ</a:t>
            </a:r>
          </a:p>
          <a:p>
            <a:pPr marL="0" indent="0" algn="just">
              <a:lnSpc>
                <a:spcPct val="150000"/>
              </a:lnSpc>
              <a:spcBef>
                <a:spcPts val="600"/>
              </a:spcBef>
              <a:spcAft>
                <a:spcPts val="600"/>
              </a:spcAft>
              <a:buNone/>
            </a:pPr>
            <a:r>
              <a:rPr lang="tr-TR" sz="2200" dirty="0"/>
              <a:t>Abdullah VARICI</a:t>
            </a:r>
          </a:p>
        </p:txBody>
      </p:sp>
    </p:spTree>
    <p:extLst>
      <p:ext uri="{BB962C8B-B14F-4D97-AF65-F5344CB8AC3E}">
        <p14:creationId xmlns:p14="http://schemas.microsoft.com/office/powerpoint/2010/main" val="3456075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EA3B81-4CD8-1ABF-E0B1-DD2EBF737573}"/>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F4751271-F7CF-ADF5-CF4E-D0E55548932F}"/>
              </a:ext>
            </a:extLst>
          </p:cNvPr>
          <p:cNvSpPr>
            <a:spLocks noGrp="1"/>
          </p:cNvSpPr>
          <p:nvPr>
            <p:ph type="title"/>
          </p:nvPr>
        </p:nvSpPr>
        <p:spPr>
          <a:xfrm>
            <a:off x="838200" y="112543"/>
            <a:ext cx="10515600" cy="568494"/>
          </a:xfrm>
        </p:spPr>
        <p:txBody>
          <a:bodyPr>
            <a:noAutofit/>
          </a:bodyPr>
          <a:lstStyle/>
          <a:p>
            <a:pPr algn="ctr">
              <a:lnSpc>
                <a:spcPct val="100000"/>
              </a:lnSpc>
            </a:pPr>
            <a:r>
              <a:rPr lang="tr-TR" sz="3600" dirty="0"/>
              <a:t>Kriptoloji, Kriptografi ve Kripto Analiz</a:t>
            </a:r>
          </a:p>
        </p:txBody>
      </p:sp>
      <p:sp>
        <p:nvSpPr>
          <p:cNvPr id="3" name="İçerik Yer Tutucusu 2">
            <a:extLst>
              <a:ext uri="{FF2B5EF4-FFF2-40B4-BE49-F238E27FC236}">
                <a16:creationId xmlns:a16="http://schemas.microsoft.com/office/drawing/2014/main" id="{401B5B85-CB24-7182-98F6-844924C0BA7C}"/>
              </a:ext>
            </a:extLst>
          </p:cNvPr>
          <p:cNvSpPr>
            <a:spLocks noGrp="1"/>
          </p:cNvSpPr>
          <p:nvPr>
            <p:ph idx="1"/>
          </p:nvPr>
        </p:nvSpPr>
        <p:spPr>
          <a:xfrm>
            <a:off x="838200" y="787792"/>
            <a:ext cx="10515600" cy="5389172"/>
          </a:xfrm>
        </p:spPr>
        <p:txBody>
          <a:bodyPr>
            <a:normAutofit/>
          </a:bodyPr>
          <a:lstStyle/>
          <a:p>
            <a:pPr marL="0" indent="0" algn="just">
              <a:lnSpc>
                <a:spcPct val="150000"/>
              </a:lnSpc>
              <a:spcBef>
                <a:spcPts val="600"/>
              </a:spcBef>
              <a:spcAft>
                <a:spcPts val="600"/>
              </a:spcAft>
              <a:buNone/>
            </a:pPr>
            <a:r>
              <a:rPr lang="tr-TR" sz="2200" b="1" dirty="0"/>
              <a:t>Kriptografi</a:t>
            </a:r>
            <a:r>
              <a:rPr lang="tr-TR" sz="2200" dirty="0"/>
              <a:t>, mesajların güvenli bir şekilde iletilmesi için şifreleme yöntemleri geliştiren ve uygulayan bilim dalıdır. Başka bir deyişle, bilgilerin yetkisiz erişimlere karşı korunması için bu bilgileri okunamaz hale getirme sanatı ve bilimidir. Kriptografi, sadece metinlerin değil, her türlü verinin şifrelenmesi ile ilgilidir.</a:t>
            </a:r>
          </a:p>
        </p:txBody>
      </p:sp>
    </p:spTree>
    <p:extLst>
      <p:ext uri="{BB962C8B-B14F-4D97-AF65-F5344CB8AC3E}">
        <p14:creationId xmlns:p14="http://schemas.microsoft.com/office/powerpoint/2010/main" val="14975816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EA3B81-4CD8-1ABF-E0B1-DD2EBF737573}"/>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F4751271-F7CF-ADF5-CF4E-D0E55548932F}"/>
              </a:ext>
            </a:extLst>
          </p:cNvPr>
          <p:cNvSpPr>
            <a:spLocks noGrp="1"/>
          </p:cNvSpPr>
          <p:nvPr>
            <p:ph type="title"/>
          </p:nvPr>
        </p:nvSpPr>
        <p:spPr>
          <a:xfrm>
            <a:off x="838200" y="112543"/>
            <a:ext cx="10515600" cy="568494"/>
          </a:xfrm>
        </p:spPr>
        <p:txBody>
          <a:bodyPr>
            <a:noAutofit/>
          </a:bodyPr>
          <a:lstStyle/>
          <a:p>
            <a:pPr algn="ctr">
              <a:lnSpc>
                <a:spcPct val="100000"/>
              </a:lnSpc>
            </a:pPr>
            <a:r>
              <a:rPr lang="tr-TR" sz="3600" dirty="0"/>
              <a:t>Kriptoloji, Kriptografi ve Kripto Analiz</a:t>
            </a:r>
          </a:p>
        </p:txBody>
      </p:sp>
      <p:sp>
        <p:nvSpPr>
          <p:cNvPr id="3" name="İçerik Yer Tutucusu 2">
            <a:extLst>
              <a:ext uri="{FF2B5EF4-FFF2-40B4-BE49-F238E27FC236}">
                <a16:creationId xmlns:a16="http://schemas.microsoft.com/office/drawing/2014/main" id="{401B5B85-CB24-7182-98F6-844924C0BA7C}"/>
              </a:ext>
            </a:extLst>
          </p:cNvPr>
          <p:cNvSpPr>
            <a:spLocks noGrp="1"/>
          </p:cNvSpPr>
          <p:nvPr>
            <p:ph idx="1"/>
          </p:nvPr>
        </p:nvSpPr>
        <p:spPr>
          <a:xfrm>
            <a:off x="838200" y="787792"/>
            <a:ext cx="10515600" cy="5389172"/>
          </a:xfrm>
        </p:spPr>
        <p:txBody>
          <a:bodyPr>
            <a:normAutofit/>
          </a:bodyPr>
          <a:lstStyle/>
          <a:p>
            <a:pPr marL="0" indent="0" algn="just">
              <a:lnSpc>
                <a:spcPct val="150000"/>
              </a:lnSpc>
              <a:spcBef>
                <a:spcPts val="600"/>
              </a:spcBef>
              <a:spcAft>
                <a:spcPts val="600"/>
              </a:spcAft>
              <a:buNone/>
            </a:pPr>
            <a:r>
              <a:rPr lang="tr-TR" sz="2200" b="1" dirty="0"/>
              <a:t>Kripto analiz</a:t>
            </a:r>
            <a:r>
              <a:rPr lang="tr-TR" sz="2200" dirty="0"/>
              <a:t>, şifrelenmiş mesajların, orijinal (şifresiz) hallerine dönüştürülmesi için yapılan çalışmaları ifade eder. Bu, şifrelerin güvenliğini test etme, zayıflıklarını bulma ve gerektiğinde şifreleri kırmaya çalışma işlemidir.</a:t>
            </a:r>
          </a:p>
        </p:txBody>
      </p:sp>
    </p:spTree>
    <p:extLst>
      <p:ext uri="{BB962C8B-B14F-4D97-AF65-F5344CB8AC3E}">
        <p14:creationId xmlns:p14="http://schemas.microsoft.com/office/powerpoint/2010/main" val="23852321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EA3B81-4CD8-1ABF-E0B1-DD2EBF737573}"/>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F4751271-F7CF-ADF5-CF4E-D0E55548932F}"/>
              </a:ext>
            </a:extLst>
          </p:cNvPr>
          <p:cNvSpPr>
            <a:spLocks noGrp="1"/>
          </p:cNvSpPr>
          <p:nvPr>
            <p:ph type="title"/>
          </p:nvPr>
        </p:nvSpPr>
        <p:spPr>
          <a:xfrm>
            <a:off x="838200" y="112543"/>
            <a:ext cx="10515600" cy="568494"/>
          </a:xfrm>
        </p:spPr>
        <p:txBody>
          <a:bodyPr>
            <a:noAutofit/>
          </a:bodyPr>
          <a:lstStyle/>
          <a:p>
            <a:pPr algn="ctr">
              <a:lnSpc>
                <a:spcPct val="100000"/>
              </a:lnSpc>
            </a:pPr>
            <a:r>
              <a:rPr lang="tr-TR" sz="3600" dirty="0"/>
              <a:t>Kriptografi</a:t>
            </a:r>
          </a:p>
        </p:txBody>
      </p:sp>
      <p:sp>
        <p:nvSpPr>
          <p:cNvPr id="3" name="İçerik Yer Tutucusu 2">
            <a:extLst>
              <a:ext uri="{FF2B5EF4-FFF2-40B4-BE49-F238E27FC236}">
                <a16:creationId xmlns:a16="http://schemas.microsoft.com/office/drawing/2014/main" id="{401B5B85-CB24-7182-98F6-844924C0BA7C}"/>
              </a:ext>
            </a:extLst>
          </p:cNvPr>
          <p:cNvSpPr>
            <a:spLocks noGrp="1"/>
          </p:cNvSpPr>
          <p:nvPr>
            <p:ph idx="1"/>
          </p:nvPr>
        </p:nvSpPr>
        <p:spPr>
          <a:xfrm>
            <a:off x="838200" y="787792"/>
            <a:ext cx="10515600" cy="5389172"/>
          </a:xfrm>
        </p:spPr>
        <p:txBody>
          <a:bodyPr>
            <a:normAutofit/>
          </a:bodyPr>
          <a:lstStyle/>
          <a:p>
            <a:pPr marL="0" indent="0" algn="just">
              <a:lnSpc>
                <a:spcPct val="150000"/>
              </a:lnSpc>
              <a:spcBef>
                <a:spcPts val="600"/>
              </a:spcBef>
              <a:spcAft>
                <a:spcPts val="600"/>
              </a:spcAft>
              <a:buNone/>
            </a:pPr>
            <a:r>
              <a:rPr lang="tr-TR" sz="2200" dirty="0"/>
              <a:t>Kriptografi, Kripto (gizli) ve Grafi (yazmak) kelimelerinin birleşiminden oluşan ve üçüncü şahısların mesajları ele geçirme tehdidi altında güvenli haberleşme yöntemlerini ve uygulamalarını araştıran interdisipliner bir bilim dalıdır. </a:t>
            </a:r>
          </a:p>
        </p:txBody>
      </p:sp>
    </p:spTree>
    <p:extLst>
      <p:ext uri="{BB962C8B-B14F-4D97-AF65-F5344CB8AC3E}">
        <p14:creationId xmlns:p14="http://schemas.microsoft.com/office/powerpoint/2010/main" val="12099575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EA3B81-4CD8-1ABF-E0B1-DD2EBF737573}"/>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F4751271-F7CF-ADF5-CF4E-D0E55548932F}"/>
              </a:ext>
            </a:extLst>
          </p:cNvPr>
          <p:cNvSpPr>
            <a:spLocks noGrp="1"/>
          </p:cNvSpPr>
          <p:nvPr>
            <p:ph type="title"/>
          </p:nvPr>
        </p:nvSpPr>
        <p:spPr>
          <a:xfrm>
            <a:off x="838200" y="112543"/>
            <a:ext cx="10515600" cy="568494"/>
          </a:xfrm>
        </p:spPr>
        <p:txBody>
          <a:bodyPr>
            <a:noAutofit/>
          </a:bodyPr>
          <a:lstStyle/>
          <a:p>
            <a:pPr algn="ctr">
              <a:lnSpc>
                <a:spcPct val="100000"/>
              </a:lnSpc>
            </a:pPr>
            <a:r>
              <a:rPr lang="tr-TR" sz="3600" dirty="0"/>
              <a:t>Kriptografinin Temel Uygulama Alanları</a:t>
            </a:r>
          </a:p>
        </p:txBody>
      </p:sp>
      <p:sp>
        <p:nvSpPr>
          <p:cNvPr id="3" name="İçerik Yer Tutucusu 2">
            <a:extLst>
              <a:ext uri="{FF2B5EF4-FFF2-40B4-BE49-F238E27FC236}">
                <a16:creationId xmlns:a16="http://schemas.microsoft.com/office/drawing/2014/main" id="{401B5B85-CB24-7182-98F6-844924C0BA7C}"/>
              </a:ext>
            </a:extLst>
          </p:cNvPr>
          <p:cNvSpPr>
            <a:spLocks noGrp="1"/>
          </p:cNvSpPr>
          <p:nvPr>
            <p:ph idx="1"/>
          </p:nvPr>
        </p:nvSpPr>
        <p:spPr>
          <a:xfrm>
            <a:off x="838200" y="787792"/>
            <a:ext cx="10515600" cy="5389172"/>
          </a:xfrm>
        </p:spPr>
        <p:txBody>
          <a:bodyPr>
            <a:normAutofit/>
          </a:bodyPr>
          <a:lstStyle/>
          <a:p>
            <a:pPr algn="just">
              <a:lnSpc>
                <a:spcPct val="150000"/>
              </a:lnSpc>
              <a:spcBef>
                <a:spcPts val="600"/>
              </a:spcBef>
              <a:spcAft>
                <a:spcPts val="600"/>
              </a:spcAft>
            </a:pPr>
            <a:r>
              <a:rPr lang="tr-TR" sz="2200" dirty="0"/>
              <a:t>Elektronik </a:t>
            </a:r>
            <a:r>
              <a:rPr lang="tr-TR" sz="2200" b="1" dirty="0">
                <a:solidFill>
                  <a:srgbClr val="FF0000"/>
                </a:solidFill>
              </a:rPr>
              <a:t>Ticaret</a:t>
            </a:r>
          </a:p>
          <a:p>
            <a:pPr algn="just">
              <a:lnSpc>
                <a:spcPct val="150000"/>
              </a:lnSpc>
              <a:spcBef>
                <a:spcPts val="600"/>
              </a:spcBef>
              <a:spcAft>
                <a:spcPts val="600"/>
              </a:spcAft>
            </a:pPr>
            <a:r>
              <a:rPr lang="tr-TR" sz="2200" dirty="0"/>
              <a:t>Kartlı Ödeme Sistemleri</a:t>
            </a:r>
          </a:p>
          <a:p>
            <a:pPr algn="just">
              <a:lnSpc>
                <a:spcPct val="150000"/>
              </a:lnSpc>
              <a:spcBef>
                <a:spcPts val="600"/>
              </a:spcBef>
              <a:spcAft>
                <a:spcPts val="600"/>
              </a:spcAft>
            </a:pPr>
            <a:r>
              <a:rPr lang="tr-TR" sz="2200" dirty="0"/>
              <a:t>Dijital Paralar</a:t>
            </a:r>
          </a:p>
          <a:p>
            <a:pPr algn="just">
              <a:lnSpc>
                <a:spcPct val="150000"/>
              </a:lnSpc>
              <a:spcBef>
                <a:spcPts val="600"/>
              </a:spcBef>
              <a:spcAft>
                <a:spcPts val="600"/>
              </a:spcAft>
            </a:pPr>
            <a:r>
              <a:rPr lang="tr-TR" sz="2200" dirty="0"/>
              <a:t>Bilgisayar Ağları</a:t>
            </a:r>
          </a:p>
          <a:p>
            <a:pPr algn="just">
              <a:lnSpc>
                <a:spcPct val="150000"/>
              </a:lnSpc>
              <a:spcBef>
                <a:spcPts val="600"/>
              </a:spcBef>
              <a:spcAft>
                <a:spcPts val="600"/>
              </a:spcAft>
            </a:pPr>
            <a:r>
              <a:rPr lang="tr-TR" sz="2200" b="1" dirty="0">
                <a:solidFill>
                  <a:srgbClr val="FF0000"/>
                </a:solidFill>
              </a:rPr>
              <a:t>Askeri Haberleşme</a:t>
            </a:r>
          </a:p>
        </p:txBody>
      </p:sp>
    </p:spTree>
    <p:extLst>
      <p:ext uri="{BB962C8B-B14F-4D97-AF65-F5344CB8AC3E}">
        <p14:creationId xmlns:p14="http://schemas.microsoft.com/office/powerpoint/2010/main" val="18484714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EA3B81-4CD8-1ABF-E0B1-DD2EBF737573}"/>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F4751271-F7CF-ADF5-CF4E-D0E55548932F}"/>
              </a:ext>
            </a:extLst>
          </p:cNvPr>
          <p:cNvSpPr>
            <a:spLocks noGrp="1"/>
          </p:cNvSpPr>
          <p:nvPr>
            <p:ph type="title"/>
          </p:nvPr>
        </p:nvSpPr>
        <p:spPr>
          <a:xfrm>
            <a:off x="838200" y="112543"/>
            <a:ext cx="10515600" cy="568494"/>
          </a:xfrm>
        </p:spPr>
        <p:txBody>
          <a:bodyPr>
            <a:noAutofit/>
          </a:bodyPr>
          <a:lstStyle/>
          <a:p>
            <a:pPr algn="ctr">
              <a:lnSpc>
                <a:spcPct val="100000"/>
              </a:lnSpc>
            </a:pPr>
            <a:r>
              <a:rPr lang="tr-TR" sz="3600" dirty="0"/>
              <a:t>Kriptografinin İlgi Alanları</a:t>
            </a:r>
          </a:p>
        </p:txBody>
      </p:sp>
      <p:pic>
        <p:nvPicPr>
          <p:cNvPr id="5" name="İçerik Yer Tutucusu 4" descr="metin, ekran görüntüsü, yazı tipi, cebir içeren bir resim&#10;&#10;Açıklama otomatik olarak oluşturuldu">
            <a:extLst>
              <a:ext uri="{FF2B5EF4-FFF2-40B4-BE49-F238E27FC236}">
                <a16:creationId xmlns:a16="http://schemas.microsoft.com/office/drawing/2014/main" id="{13D84801-6713-DD3B-B83D-C0C89C48BD9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87822" y="836745"/>
            <a:ext cx="11054385" cy="5521852"/>
          </a:xfrm>
        </p:spPr>
      </p:pic>
    </p:spTree>
    <p:extLst>
      <p:ext uri="{BB962C8B-B14F-4D97-AF65-F5344CB8AC3E}">
        <p14:creationId xmlns:p14="http://schemas.microsoft.com/office/powerpoint/2010/main" val="36575999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EA3B81-4CD8-1ABF-E0B1-DD2EBF737573}"/>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F4751271-F7CF-ADF5-CF4E-D0E55548932F}"/>
              </a:ext>
            </a:extLst>
          </p:cNvPr>
          <p:cNvSpPr>
            <a:spLocks noGrp="1"/>
          </p:cNvSpPr>
          <p:nvPr>
            <p:ph type="title"/>
          </p:nvPr>
        </p:nvSpPr>
        <p:spPr>
          <a:xfrm>
            <a:off x="838200" y="112543"/>
            <a:ext cx="10515600" cy="568494"/>
          </a:xfrm>
        </p:spPr>
        <p:txBody>
          <a:bodyPr>
            <a:noAutofit/>
          </a:bodyPr>
          <a:lstStyle/>
          <a:p>
            <a:pPr algn="ctr">
              <a:lnSpc>
                <a:spcPct val="100000"/>
              </a:lnSpc>
            </a:pPr>
            <a:r>
              <a:rPr lang="tr-TR" sz="3600" dirty="0"/>
              <a:t>Klasik Dönem Kriptografik Algoritmalar</a:t>
            </a:r>
          </a:p>
        </p:txBody>
      </p:sp>
      <p:pic>
        <p:nvPicPr>
          <p:cNvPr id="5" name="İçerik Yer Tutucusu 4" descr="metin, ekran görüntüsü içeren bir resim&#10;&#10;Açıklama otomatik olarak oluşturuldu">
            <a:extLst>
              <a:ext uri="{FF2B5EF4-FFF2-40B4-BE49-F238E27FC236}">
                <a16:creationId xmlns:a16="http://schemas.microsoft.com/office/drawing/2014/main" id="{501D24A8-AFBC-95DD-C90B-C70551E60A5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98205" y="1183734"/>
            <a:ext cx="11595590" cy="4490531"/>
          </a:xfrm>
        </p:spPr>
      </p:pic>
    </p:spTree>
    <p:extLst>
      <p:ext uri="{BB962C8B-B14F-4D97-AF65-F5344CB8AC3E}">
        <p14:creationId xmlns:p14="http://schemas.microsoft.com/office/powerpoint/2010/main" val="1543483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EA3B81-4CD8-1ABF-E0B1-DD2EBF737573}"/>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F4751271-F7CF-ADF5-CF4E-D0E55548932F}"/>
              </a:ext>
            </a:extLst>
          </p:cNvPr>
          <p:cNvSpPr>
            <a:spLocks noGrp="1"/>
          </p:cNvSpPr>
          <p:nvPr>
            <p:ph type="title"/>
          </p:nvPr>
        </p:nvSpPr>
        <p:spPr>
          <a:xfrm>
            <a:off x="838200" y="112543"/>
            <a:ext cx="10515600" cy="568494"/>
          </a:xfrm>
        </p:spPr>
        <p:txBody>
          <a:bodyPr>
            <a:noAutofit/>
          </a:bodyPr>
          <a:lstStyle/>
          <a:p>
            <a:pPr algn="ctr">
              <a:lnSpc>
                <a:spcPct val="100000"/>
              </a:lnSpc>
            </a:pPr>
            <a:r>
              <a:rPr lang="tr-TR" sz="3600" dirty="0"/>
              <a:t>SCYTALE Kriptografi Yöntemi</a:t>
            </a:r>
          </a:p>
        </p:txBody>
      </p:sp>
      <p:pic>
        <p:nvPicPr>
          <p:cNvPr id="5" name="İçerik Yer Tutucusu 4" descr="metin, ekran görüntüsü içeren bir resim&#10;&#10;Açıklama otomatik olarak oluşturuldu">
            <a:extLst>
              <a:ext uri="{FF2B5EF4-FFF2-40B4-BE49-F238E27FC236}">
                <a16:creationId xmlns:a16="http://schemas.microsoft.com/office/drawing/2014/main" id="{E09BD3B5-7DD1-C405-C2FE-8A610737C7A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85912" y="1423523"/>
            <a:ext cx="11620176" cy="3275086"/>
          </a:xfrm>
        </p:spPr>
      </p:pic>
    </p:spTree>
    <p:extLst>
      <p:ext uri="{BB962C8B-B14F-4D97-AF65-F5344CB8AC3E}">
        <p14:creationId xmlns:p14="http://schemas.microsoft.com/office/powerpoint/2010/main" val="1371026658"/>
      </p:ext>
    </p:extLst>
  </p:cSld>
  <p:clrMapOvr>
    <a:masterClrMapping/>
  </p:clrMapOvr>
</p:sld>
</file>

<file path=ppt/theme/theme1.xml><?xml version="1.0" encoding="utf-8"?>
<a:theme xmlns:a="http://schemas.openxmlformats.org/drawingml/2006/main" name="Office Teması">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1177</TotalTime>
  <Words>673</Words>
  <Application>Microsoft Office PowerPoint</Application>
  <PresentationFormat>Geniş ekran</PresentationFormat>
  <Paragraphs>56</Paragraphs>
  <Slides>28</Slides>
  <Notes>0</Notes>
  <HiddenSlides>0</HiddenSlides>
  <MMClips>0</MMClips>
  <ScaleCrop>false</ScaleCrop>
  <HeadingPairs>
    <vt:vector size="6" baseType="variant">
      <vt:variant>
        <vt:lpstr>Kullanılan Yazı Tipleri</vt:lpstr>
      </vt:variant>
      <vt:variant>
        <vt:i4>3</vt:i4>
      </vt:variant>
      <vt:variant>
        <vt:lpstr>Tema</vt:lpstr>
      </vt:variant>
      <vt:variant>
        <vt:i4>1</vt:i4>
      </vt:variant>
      <vt:variant>
        <vt:lpstr>Slayt Başlıkları</vt:lpstr>
      </vt:variant>
      <vt:variant>
        <vt:i4>28</vt:i4>
      </vt:variant>
    </vt:vector>
  </HeadingPairs>
  <TitlesOfParts>
    <vt:vector size="32" baseType="lpstr">
      <vt:lpstr>Aptos</vt:lpstr>
      <vt:lpstr>Aptos Display</vt:lpstr>
      <vt:lpstr>Arial</vt:lpstr>
      <vt:lpstr>Office Teması</vt:lpstr>
      <vt:lpstr>BİLGİ GÜVENLİĞİ DERSİ 4. HAFTA</vt:lpstr>
      <vt:lpstr>Kriptoloji, Kriptografi ve Kripto Analiz</vt:lpstr>
      <vt:lpstr>Kriptoloji, Kriptografi ve Kripto Analiz</vt:lpstr>
      <vt:lpstr>Kriptoloji, Kriptografi ve Kripto Analiz</vt:lpstr>
      <vt:lpstr>Kriptografi</vt:lpstr>
      <vt:lpstr>Kriptografinin Temel Uygulama Alanları</vt:lpstr>
      <vt:lpstr>Kriptografinin İlgi Alanları</vt:lpstr>
      <vt:lpstr>Klasik Dönem Kriptografik Algoritmalar</vt:lpstr>
      <vt:lpstr>SCYTALE Kriptografi Yöntemi</vt:lpstr>
      <vt:lpstr>SCYTALE Kriptografi Yöntemi</vt:lpstr>
      <vt:lpstr>ATBAŞ Alfabesi </vt:lpstr>
      <vt:lpstr>Sezar Şifreleme</vt:lpstr>
      <vt:lpstr>Klasik Kriptografi</vt:lpstr>
      <vt:lpstr>Kriptografide Frekans Analizi</vt:lpstr>
      <vt:lpstr>Frekans Analizinin Adımları</vt:lpstr>
      <vt:lpstr>Frekans Analizi Görsel</vt:lpstr>
      <vt:lpstr>İlk Kırılma: Poli Alfabetik Algoritma</vt:lpstr>
      <vt:lpstr>Vigenére Şifreleme</vt:lpstr>
      <vt:lpstr>SORU</vt:lpstr>
      <vt:lpstr>Şimdi Sıra Sizde</vt:lpstr>
      <vt:lpstr>Modern Dönem Kriptografi Uygulamaları</vt:lpstr>
      <vt:lpstr>Modern Dönem Kriptografi Uygulamaları</vt:lpstr>
      <vt:lpstr>Modern Dönem Kriptografi Algoritmalar</vt:lpstr>
      <vt:lpstr>Modern Dönem Kriptografi Algoritmalar</vt:lpstr>
      <vt:lpstr>Modern Dönem Kriptografi Algoritmalar</vt:lpstr>
      <vt:lpstr>Temel Kavramlar</vt:lpstr>
      <vt:lpstr>Temel Kavramlar</vt:lpstr>
      <vt:lpstr>KAYNAKLAR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İÇERİK TASARIMI DERSİ 2. HAFTA</dc:title>
  <dc:creator>Furkan Aslan</dc:creator>
  <cp:lastModifiedBy>Furkan ATLAN</cp:lastModifiedBy>
  <cp:revision>433</cp:revision>
  <dcterms:created xsi:type="dcterms:W3CDTF">2024-02-18T18:13:34Z</dcterms:created>
  <dcterms:modified xsi:type="dcterms:W3CDTF">2025-04-12T11:02:46Z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efa4170-0d19-0005-0004-bc88714345d2_Enabled">
    <vt:lpwstr>true</vt:lpwstr>
  </property>
  <property fmtid="{D5CDD505-2E9C-101B-9397-08002B2CF9AE}" pid="3" name="MSIP_Label_defa4170-0d19-0005-0004-bc88714345d2_SetDate">
    <vt:lpwstr>2024-02-18T18:14:27Z</vt:lpwstr>
  </property>
  <property fmtid="{D5CDD505-2E9C-101B-9397-08002B2CF9AE}" pid="4" name="MSIP_Label_defa4170-0d19-0005-0004-bc88714345d2_Method">
    <vt:lpwstr>Standard</vt:lpwstr>
  </property>
  <property fmtid="{D5CDD505-2E9C-101B-9397-08002B2CF9AE}" pid="5" name="MSIP_Label_defa4170-0d19-0005-0004-bc88714345d2_Name">
    <vt:lpwstr>defa4170-0d19-0005-0004-bc88714345d2</vt:lpwstr>
  </property>
  <property fmtid="{D5CDD505-2E9C-101B-9397-08002B2CF9AE}" pid="6" name="MSIP_Label_defa4170-0d19-0005-0004-bc88714345d2_SiteId">
    <vt:lpwstr>043d1765-d45d-4d1c-8df9-8de8575b1324</vt:lpwstr>
  </property>
  <property fmtid="{D5CDD505-2E9C-101B-9397-08002B2CF9AE}" pid="7" name="MSIP_Label_defa4170-0d19-0005-0004-bc88714345d2_ActionId">
    <vt:lpwstr>65218768-bae2-498b-802d-d9ad6cbc58ab</vt:lpwstr>
  </property>
  <property fmtid="{D5CDD505-2E9C-101B-9397-08002B2CF9AE}" pid="8" name="MSIP_Label_defa4170-0d19-0005-0004-bc88714345d2_ContentBits">
    <vt:lpwstr>0</vt:lpwstr>
  </property>
</Properties>
</file>